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0.xml" ContentType="application/vnd.openxmlformats-officedocument.theme+xml"/>
  <Override PartName="/ppt/slideLayouts/slideLayout45.xml" ContentType="application/vnd.openxmlformats-officedocument.presentationml.slideLayout+xml"/>
  <Override PartName="/ppt/theme/theme11.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3.xml" ContentType="application/vnd.openxmlformats-officedocument.theme+xml"/>
  <Override PartName="/ppt/slideLayouts/slideLayout52.xml" ContentType="application/vnd.openxmlformats-officedocument.presentationml.slideLayout+xml"/>
  <Override PartName="/ppt/theme/theme1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2"/>
  </p:notesMasterIdLst>
  <p:handoutMasterIdLst>
    <p:handoutMasterId r:id="rId63"/>
  </p:handoutMasterIdLst>
  <p:sldIdLst>
    <p:sldId id="270" r:id="rId17"/>
    <p:sldId id="575" r:id="rId18"/>
    <p:sldId id="262" r:id="rId19"/>
    <p:sldId id="3046" r:id="rId20"/>
    <p:sldId id="3170" r:id="rId21"/>
    <p:sldId id="581" r:id="rId22"/>
    <p:sldId id="3042" r:id="rId23"/>
    <p:sldId id="3165" r:id="rId24"/>
    <p:sldId id="3033" r:id="rId25"/>
    <p:sldId id="3055" r:id="rId26"/>
    <p:sldId id="3056" r:id="rId27"/>
    <p:sldId id="3172" r:id="rId28"/>
    <p:sldId id="3173" r:id="rId29"/>
    <p:sldId id="3049" r:id="rId30"/>
    <p:sldId id="3031" r:id="rId31"/>
    <p:sldId id="3032" r:id="rId32"/>
    <p:sldId id="3156" r:id="rId33"/>
    <p:sldId id="577" r:id="rId34"/>
    <p:sldId id="2986" r:id="rId35"/>
    <p:sldId id="3164" r:id="rId36"/>
    <p:sldId id="261" r:id="rId37"/>
    <p:sldId id="3054" r:id="rId38"/>
    <p:sldId id="3019" r:id="rId39"/>
    <p:sldId id="3155" r:id="rId40"/>
    <p:sldId id="3162" r:id="rId41"/>
    <p:sldId id="1069" r:id="rId42"/>
    <p:sldId id="3052" r:id="rId43"/>
    <p:sldId id="3047" r:id="rId44"/>
    <p:sldId id="937" r:id="rId45"/>
    <p:sldId id="3159" r:id="rId46"/>
    <p:sldId id="3163" r:id="rId47"/>
    <p:sldId id="3167" r:id="rId48"/>
    <p:sldId id="3171" r:id="rId49"/>
    <p:sldId id="477" r:id="rId50"/>
    <p:sldId id="300" r:id="rId51"/>
    <p:sldId id="299" r:id="rId52"/>
    <p:sldId id="3169" r:id="rId53"/>
    <p:sldId id="3043" r:id="rId54"/>
    <p:sldId id="3050" r:id="rId55"/>
    <p:sldId id="265" r:id="rId56"/>
    <p:sldId id="3044" r:id="rId57"/>
    <p:sldId id="3051" r:id="rId58"/>
    <p:sldId id="266" r:id="rId59"/>
    <p:sldId id="267" r:id="rId60"/>
    <p:sldId id="3168" r:id="rId6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8EB"/>
    <a:srgbClr val="0068E6"/>
    <a:srgbClr val="0000CC"/>
    <a:srgbClr val="D9D9D9"/>
    <a:srgbClr val="888888"/>
    <a:srgbClr val="18C6FF"/>
    <a:srgbClr val="E9002F"/>
    <a:srgbClr val="990000"/>
    <a:srgbClr val="03447C"/>
    <a:srgbClr val="0547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96" autoAdjust="0"/>
    <p:restoredTop sz="92277" autoAdjust="0"/>
  </p:normalViewPr>
  <p:slideViewPr>
    <p:cSldViewPr snapToGrid="0" snapToObjects="1">
      <p:cViewPr varScale="1">
        <p:scale>
          <a:sx n="120" d="100"/>
          <a:sy n="120" d="100"/>
        </p:scale>
        <p:origin x="848" y="192"/>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10/31/21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4469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5139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26486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44</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368414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153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8864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770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25</a:t>
            </a:fld>
            <a:endParaRPr lang="en-US"/>
          </a:p>
        </p:txBody>
      </p:sp>
    </p:spTree>
    <p:extLst>
      <p:ext uri="{BB962C8B-B14F-4D97-AF65-F5344CB8AC3E}">
        <p14:creationId xmlns:p14="http://schemas.microsoft.com/office/powerpoint/2010/main" val="95967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17329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1.xml"/><Relationship Id="rId7" Type="http://schemas.openxmlformats.org/officeDocument/2006/relationships/theme" Target="../theme/theme1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5.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50.xml"/><Relationship Id="rId7" Type="http://schemas.openxmlformats.org/officeDocument/2006/relationships/image" Target="../media/image22.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1.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23.tiff"/><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6.tif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9.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7.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 id="2147484265"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2021/10/31</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crypt.co/82992/nfts-key-accessing-metaverse-beyond"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8.gif"/><Relationship Id="rId3" Type="http://schemas.openxmlformats.org/officeDocument/2006/relationships/image" Target="../media/image64.png"/><Relationship Id="rId7" Type="http://schemas.openxmlformats.org/officeDocument/2006/relationships/hyperlink" Target="https://en.wikipedia.org/wiki/File:HomotopySmall.gif" TargetMode="External"/><Relationship Id="rId2" Type="http://schemas.openxmlformats.org/officeDocument/2006/relationships/image" Target="../media/image63.png"/><Relationship Id="rId1" Type="http://schemas.openxmlformats.org/officeDocument/2006/relationships/slideLayout" Target="../slideLayouts/slideLayout19.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65.pn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4.xml"/><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5.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homepage.divms.uiowa.edu/~slonnegr/plf/Book/" TargetMode="External"/><Relationship Id="rId5" Type="http://schemas.openxmlformats.org/officeDocument/2006/relationships/image" Target="../media/image77.pn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83.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87.png"/><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4.xml"/><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3.png"/><Relationship Id="rId7" Type="http://schemas.openxmlformats.org/officeDocument/2006/relationships/image" Target="../media/image94.png"/><Relationship Id="rId12" Type="http://schemas.openxmlformats.org/officeDocument/2006/relationships/image" Target="../media/image97.jpe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hyperlink" Target="http://web.mit.edu/16.399/www/lecture_03-proofs/Cousot_MIT_2005_Course_03_4-1.pdf" TargetMode="External"/><Relationship Id="rId11" Type="http://schemas.openxmlformats.org/officeDocument/2006/relationships/hyperlink" Target="https://en.wikipedia.org/wiki/Radhia_Cousot" TargetMode="External"/><Relationship Id="rId5" Type="http://schemas.openxmlformats.org/officeDocument/2006/relationships/hyperlink" Target="http://web.mit.edu/16.399/www/lecture_15-approximation/Cousot_MIT_2005_Course_15_4-1.pdf" TargetMode="External"/><Relationship Id="rId10" Type="http://schemas.openxmlformats.org/officeDocument/2006/relationships/image" Target="../media/image96.jpeg"/><Relationship Id="rId4" Type="http://schemas.openxmlformats.org/officeDocument/2006/relationships/hyperlink" Target="https://xlp.pub/index.php/Soundness" TargetMode="External"/><Relationship Id="rId9" Type="http://schemas.openxmlformats.org/officeDocument/2006/relationships/hyperlink" Target="https://en.wikipedia.org/wiki/Patrick_Cousot"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98.png"/><Relationship Id="rId1" Type="http://schemas.openxmlformats.org/officeDocument/2006/relationships/slideLayout" Target="../slideLayouts/slideLayout2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jpeg"/></Relationships>
</file>

<file path=ppt/slides/_rels/slide24.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hyperlink" Target="https://www.wikiwand.com/en/Light_cone" TargetMode="External"/><Relationship Id="rId7"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101.png"/><Relationship Id="rId5" Type="http://schemas.openxmlformats.org/officeDocument/2006/relationships/image" Target="../media/image104.png"/><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107.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jpeg"/><Relationship Id="rId7"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10.png"/><Relationship Id="rId5" Type="http://schemas.openxmlformats.org/officeDocument/2006/relationships/hyperlink" Target="https://lamport.azurewebsites.net/tla/amazon-excerpt.html" TargetMode="External"/><Relationship Id="rId10" Type="http://schemas.openxmlformats.org/officeDocument/2006/relationships/image" Target="../media/image42.png"/><Relationship Id="rId4" Type="http://schemas.openxmlformats.org/officeDocument/2006/relationships/image" Target="../media/image109.jpeg"/><Relationship Id="rId9" Type="http://schemas.openxmlformats.org/officeDocument/2006/relationships/hyperlink" Target="https://lamport.azurewebsites.net/tla/tla.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114.png"/><Relationship Id="rId1" Type="http://schemas.openxmlformats.org/officeDocument/2006/relationships/slideLayout" Target="../slideLayouts/slideLayout13.xml"/><Relationship Id="rId6" Type="http://schemas.openxmlformats.org/officeDocument/2006/relationships/image" Target="../media/image115.png"/><Relationship Id="rId5" Type="http://schemas.openxmlformats.org/officeDocument/2006/relationships/image" Target="../media/image113.png"/><Relationship Id="rId4" Type="http://schemas.openxmlformats.org/officeDocument/2006/relationships/hyperlink" Target="https://en.wikipedia.org/wiki/Patrick_Cousot" TargetMode="External"/><Relationship Id="rId9" Type="http://schemas.openxmlformats.org/officeDocument/2006/relationships/image" Target="../media/image96.jpeg"/></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hyperlink" Target="https://en.wikipedia.org/wiki/Representable_functor" TargetMode="External"/><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slide" Target="slide41.xml"/><Relationship Id="rId10" Type="http://schemas.openxmlformats.org/officeDocument/2006/relationships/image" Target="../media/image121.png"/><Relationship Id="rId4" Type="http://schemas.openxmlformats.org/officeDocument/2006/relationships/hyperlink" Target="https://bartoszmilewski.com/2015/01/20/functors/" TargetMode="External"/><Relationship Id="rId9" Type="http://schemas.openxmlformats.org/officeDocument/2006/relationships/image" Target="../media/image120.png"/></Relationships>
</file>

<file path=ppt/slides/_rels/slide31.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30.png"/><Relationship Id="rId3" Type="http://schemas.openxmlformats.org/officeDocument/2006/relationships/image" Target="../media/image51.png"/><Relationship Id="rId7" Type="http://schemas.openxmlformats.org/officeDocument/2006/relationships/image" Target="../media/image127.png"/><Relationship Id="rId12" Type="http://schemas.openxmlformats.org/officeDocument/2006/relationships/image" Target="../media/image129.png"/><Relationship Id="rId2" Type="http://schemas.openxmlformats.org/officeDocument/2006/relationships/image" Target="../media/image85.png"/><Relationship Id="rId1" Type="http://schemas.openxmlformats.org/officeDocument/2006/relationships/slideLayout" Target="../slideLayouts/slideLayout24.xml"/><Relationship Id="rId6" Type="http://schemas.openxmlformats.org/officeDocument/2006/relationships/image" Target="../media/image126.png"/><Relationship Id="rId11" Type="http://schemas.openxmlformats.org/officeDocument/2006/relationships/image" Target="../media/image128.png"/><Relationship Id="rId5" Type="http://schemas.openxmlformats.org/officeDocument/2006/relationships/image" Target="../media/image125.png"/><Relationship Id="rId10" Type="http://schemas.openxmlformats.org/officeDocument/2006/relationships/image" Target="../media/image1170.png"/><Relationship Id="rId4" Type="http://schemas.openxmlformats.org/officeDocument/2006/relationships/image" Target="../media/image124.png"/><Relationship Id="rId9" Type="http://schemas.openxmlformats.org/officeDocument/2006/relationships/image" Target="../media/image1160.png"/></Relationships>
</file>

<file path=ppt/slides/_rels/slide32.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38.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37.jpeg"/><Relationship Id="rId17" Type="http://schemas.openxmlformats.org/officeDocument/2006/relationships/image" Target="../media/image140.png"/><Relationship Id="rId2" Type="http://schemas.openxmlformats.org/officeDocument/2006/relationships/notesSlide" Target="../notesSlides/notesSlide13.xml"/><Relationship Id="rId16" Type="http://schemas.openxmlformats.org/officeDocument/2006/relationships/image" Target="../media/image104.png"/><Relationship Id="rId1" Type="http://schemas.openxmlformats.org/officeDocument/2006/relationships/slideLayout" Target="../slideLayouts/slideLayout25.xml"/><Relationship Id="rId6" Type="http://schemas.openxmlformats.org/officeDocument/2006/relationships/image" Target="../media/image134.png"/><Relationship Id="rId11" Type="http://schemas.openxmlformats.org/officeDocument/2006/relationships/image" Target="../media/image122.png"/><Relationship Id="rId5" Type="http://schemas.openxmlformats.org/officeDocument/2006/relationships/image" Target="../media/image133.png"/><Relationship Id="rId15" Type="http://schemas.openxmlformats.org/officeDocument/2006/relationships/image" Target="../media/image139.png"/><Relationship Id="rId10" Type="http://schemas.openxmlformats.org/officeDocument/2006/relationships/image" Target="../media/image121.png"/><Relationship Id="rId4" Type="http://schemas.openxmlformats.org/officeDocument/2006/relationships/image" Target="../media/image132.png"/><Relationship Id="rId9" Type="http://schemas.openxmlformats.org/officeDocument/2006/relationships/image" Target="../media/image120.png"/><Relationship Id="rId14" Type="http://schemas.openxmlformats.org/officeDocument/2006/relationships/image" Target="../media/image123.png"/></Relationships>
</file>

<file path=ppt/slides/_rels/slide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5.xml"/><Relationship Id="rId4" Type="http://schemas.openxmlformats.org/officeDocument/2006/relationships/image" Target="../media/image144.png"/></Relationships>
</file>

<file path=ppt/slides/_rels/slide3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148.png"/><Relationship Id="rId5" Type="http://schemas.openxmlformats.org/officeDocument/2006/relationships/image" Target="../media/image147.png"/><Relationship Id="rId10" Type="http://schemas.openxmlformats.org/officeDocument/2006/relationships/image" Target="../media/image138.png"/><Relationship Id="rId4" Type="http://schemas.openxmlformats.org/officeDocument/2006/relationships/image" Target="../media/image146.png"/><Relationship Id="rId9" Type="http://schemas.openxmlformats.org/officeDocument/2006/relationships/image" Target="../media/image151.png"/></Relationships>
</file>

<file path=ppt/slides/_rels/slide36.xml.rels><?xml version="1.0" encoding="UTF-8" standalone="yes"?>
<Relationships xmlns="http://schemas.openxmlformats.org/package/2006/relationships"><Relationship Id="rId13" Type="http://schemas.openxmlformats.org/officeDocument/2006/relationships/image" Target="../media/image137.jpeg"/><Relationship Id="rId18" Type="http://schemas.openxmlformats.org/officeDocument/2006/relationships/image" Target="../media/image156.png"/><Relationship Id="rId26" Type="http://schemas.openxmlformats.org/officeDocument/2006/relationships/image" Target="../media/image164.png"/><Relationship Id="rId39" Type="http://schemas.openxmlformats.org/officeDocument/2006/relationships/image" Target="../media/image177.png"/><Relationship Id="rId21" Type="http://schemas.openxmlformats.org/officeDocument/2006/relationships/image" Target="../media/image159.svg"/><Relationship Id="rId34" Type="http://schemas.openxmlformats.org/officeDocument/2006/relationships/image" Target="../media/image172.png"/><Relationship Id="rId7" Type="http://schemas.openxmlformats.org/officeDocument/2006/relationships/image" Target="../media/image154.png"/><Relationship Id="rId2" Type="http://schemas.openxmlformats.org/officeDocument/2006/relationships/notesSlide" Target="../notesSlides/notesSlide15.xml"/><Relationship Id="rId16" Type="http://schemas.openxmlformats.org/officeDocument/2006/relationships/image" Target="../media/image134.png"/><Relationship Id="rId20" Type="http://schemas.openxmlformats.org/officeDocument/2006/relationships/image" Target="../media/image158.png"/><Relationship Id="rId29" Type="http://schemas.openxmlformats.org/officeDocument/2006/relationships/image" Target="../media/image167.svg"/><Relationship Id="rId41" Type="http://schemas.openxmlformats.org/officeDocument/2006/relationships/image" Target="../media/image33.png"/><Relationship Id="rId1" Type="http://schemas.openxmlformats.org/officeDocument/2006/relationships/slideLayout" Target="../slideLayouts/slideLayout25.xml"/><Relationship Id="rId6" Type="http://schemas.openxmlformats.org/officeDocument/2006/relationships/image" Target="../media/image153.png"/><Relationship Id="rId11" Type="http://schemas.openxmlformats.org/officeDocument/2006/relationships/image" Target="../media/image119.png"/><Relationship Id="rId24" Type="http://schemas.openxmlformats.org/officeDocument/2006/relationships/image" Target="../media/image162.png"/><Relationship Id="rId32" Type="http://schemas.openxmlformats.org/officeDocument/2006/relationships/image" Target="../media/image170.png"/><Relationship Id="rId37" Type="http://schemas.openxmlformats.org/officeDocument/2006/relationships/image" Target="../media/image175.svg"/><Relationship Id="rId40" Type="http://schemas.openxmlformats.org/officeDocument/2006/relationships/hyperlink" Target="https://www.paladion.net/devsecops" TargetMode="External"/><Relationship Id="rId5" Type="http://schemas.openxmlformats.org/officeDocument/2006/relationships/image" Target="../media/image152.png"/><Relationship Id="rId15" Type="http://schemas.openxmlformats.org/officeDocument/2006/relationships/image" Target="../media/image140.png"/><Relationship Id="rId23" Type="http://schemas.openxmlformats.org/officeDocument/2006/relationships/image" Target="../media/image161.svg"/><Relationship Id="rId28" Type="http://schemas.openxmlformats.org/officeDocument/2006/relationships/image" Target="../media/image166.png"/><Relationship Id="rId36" Type="http://schemas.openxmlformats.org/officeDocument/2006/relationships/image" Target="../media/image174.png"/><Relationship Id="rId10" Type="http://schemas.openxmlformats.org/officeDocument/2006/relationships/image" Target="../media/image118.png"/><Relationship Id="rId19" Type="http://schemas.openxmlformats.org/officeDocument/2006/relationships/image" Target="../media/image157.svg"/><Relationship Id="rId31" Type="http://schemas.openxmlformats.org/officeDocument/2006/relationships/image" Target="../media/image169.svg"/><Relationship Id="rId4" Type="http://schemas.openxmlformats.org/officeDocument/2006/relationships/image" Target="../media/image146.png"/><Relationship Id="rId9" Type="http://schemas.openxmlformats.org/officeDocument/2006/relationships/image" Target="../media/image117.png"/><Relationship Id="rId14" Type="http://schemas.openxmlformats.org/officeDocument/2006/relationships/image" Target="../media/image139.png"/><Relationship Id="rId22" Type="http://schemas.openxmlformats.org/officeDocument/2006/relationships/image" Target="../media/image160.png"/><Relationship Id="rId27" Type="http://schemas.openxmlformats.org/officeDocument/2006/relationships/image" Target="../media/image165.svg"/><Relationship Id="rId30" Type="http://schemas.openxmlformats.org/officeDocument/2006/relationships/image" Target="../media/image168.png"/><Relationship Id="rId35" Type="http://schemas.openxmlformats.org/officeDocument/2006/relationships/image" Target="../media/image173.svg"/><Relationship Id="rId8" Type="http://schemas.openxmlformats.org/officeDocument/2006/relationships/image" Target="../media/image151.png"/><Relationship Id="rId3" Type="http://schemas.openxmlformats.org/officeDocument/2006/relationships/image" Target="../media/image77.png"/><Relationship Id="rId12" Type="http://schemas.openxmlformats.org/officeDocument/2006/relationships/image" Target="../media/image135.png"/><Relationship Id="rId17" Type="http://schemas.openxmlformats.org/officeDocument/2006/relationships/image" Target="../media/image155.png"/><Relationship Id="rId25" Type="http://schemas.openxmlformats.org/officeDocument/2006/relationships/image" Target="../media/image163.svg"/><Relationship Id="rId33" Type="http://schemas.openxmlformats.org/officeDocument/2006/relationships/image" Target="../media/image171.svg"/><Relationship Id="rId38" Type="http://schemas.openxmlformats.org/officeDocument/2006/relationships/image" Target="../media/image176.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roadmaps.mit.edu/" TargetMode="Externa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1.png"/><Relationship Id="rId3" Type="http://schemas.openxmlformats.org/officeDocument/2006/relationships/hyperlink" Target="https://modelica.org/" TargetMode="External"/><Relationship Id="rId7" Type="http://schemas.openxmlformats.org/officeDocument/2006/relationships/hyperlink" Target="https://www.absint.com/" TargetMode="External"/><Relationship Id="rId12" Type="http://schemas.openxmlformats.org/officeDocument/2006/relationships/hyperlink" Target="https://github.com/vangj/jbayes" TargetMode="External"/><Relationship Id="rId2" Type="http://schemas.openxmlformats.org/officeDocument/2006/relationships/image" Target="../media/image35.png"/><Relationship Id="rId16" Type="http://schemas.openxmlformats.org/officeDocument/2006/relationships/image" Target="../media/image42.png"/><Relationship Id="rId1" Type="http://schemas.openxmlformats.org/officeDocument/2006/relationships/slideLayout" Target="../slideLayouts/slideLayout24.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hyperlink" Target="https://ccl.northwestern.edu/netlogo/" TargetMode="External"/><Relationship Id="rId15" Type="http://schemas.openxmlformats.org/officeDocument/2006/relationships/hyperlink" Target="https://lamport.azurewebsites.net/tla/tla.html" TargetMode="External"/><Relationship Id="rId10" Type="http://schemas.openxmlformats.org/officeDocument/2006/relationships/hyperlink" Target="https://github.com/AlgebraicJulia/Catlab.jl" TargetMode="External"/><Relationship Id="rId4" Type="http://schemas.openxmlformats.org/officeDocument/2006/relationships/image" Target="../media/image36.png"/><Relationship Id="rId9" Type="http://schemas.openxmlformats.org/officeDocument/2006/relationships/image" Target="../media/image39.jpeg"/><Relationship Id="rId14" Type="http://schemas.openxmlformats.org/officeDocument/2006/relationships/hyperlink" Target="http://xlp.pub/"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81.jpg"/><Relationship Id="rId2" Type="http://schemas.openxmlformats.org/officeDocument/2006/relationships/image" Target="../media/image178.png"/><Relationship Id="rId1" Type="http://schemas.openxmlformats.org/officeDocument/2006/relationships/slideLayout" Target="../slideLayouts/slideLayout24.xml"/><Relationship Id="rId6" Type="http://schemas.openxmlformats.org/officeDocument/2006/relationships/image" Target="../media/image180.jpeg"/><Relationship Id="rId5" Type="http://schemas.openxmlformats.org/officeDocument/2006/relationships/image" Target="../media/image179.png"/><Relationship Id="rId4" Type="http://schemas.openxmlformats.org/officeDocument/2006/relationships/hyperlink" Target="https://www.youtube.com/watch?v=vHHBptK2RUo&amp;t=382s"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www.di.ens.fr/~cousot/publications.www/CousotCousot-POPL-77-ACM-p238--252-1977.pdf" TargetMode="External"/><Relationship Id="rId3" Type="http://schemas.openxmlformats.org/officeDocument/2006/relationships/hyperlink" Target="https://www.pkc.pub/index.php/Special:BookSources/9787520104975" TargetMode="External"/><Relationship Id="rId7" Type="http://schemas.openxmlformats.org/officeDocument/2006/relationships/hyperlink" Target="https://www.pkc.pub/index.php/Special:BookSources/0-201-65697-3" TargetMode="External"/><Relationship Id="rId2" Type="http://schemas.openxmlformats.org/officeDocument/2006/relationships/hyperlink" Target="https://en.wikipedia.org/wiki/International_Standard_Book_Number" TargetMode="Externa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hyperlink" Target="https://www.pkc.pub/index.php/Special:BookSources/978-3-540-65471-1" TargetMode="External"/><Relationship Id="rId4" Type="http://schemas.openxmlformats.org/officeDocument/2006/relationships/hyperlink" Target="https://link.springer.com/book/10.1007/978-3-642-56209-9#authorsandaffiliationsbook" TargetMode="External"/><Relationship Id="rId9" Type="http://schemas.openxmlformats.org/officeDocument/2006/relationships/hyperlink" Target="https://www.jstor.org/stable/1990284?seq=1"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3.png"/><Relationship Id="rId7"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ccl.northwestern.edu/netlogo/" TargetMode="External"/><Relationship Id="rId13" Type="http://schemas.openxmlformats.org/officeDocument/2006/relationships/image" Target="../media/image38.jpe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hyperlink" Target="https://www.absint.com/" TargetMode="External"/><Relationship Id="rId2" Type="http://schemas.openxmlformats.org/officeDocument/2006/relationships/image" Target="../media/image43.jpeg"/><Relationship Id="rId16" Type="http://schemas.openxmlformats.org/officeDocument/2006/relationships/image" Target="../media/image42.png"/><Relationship Id="rId1" Type="http://schemas.openxmlformats.org/officeDocument/2006/relationships/slideLayout" Target="../slideLayouts/slideLayout24.xml"/><Relationship Id="rId6" Type="http://schemas.openxmlformats.org/officeDocument/2006/relationships/hyperlink" Target="https://modelica.org/" TargetMode="External"/><Relationship Id="rId11" Type="http://schemas.openxmlformats.org/officeDocument/2006/relationships/image" Target="../media/image46.png"/><Relationship Id="rId5" Type="http://schemas.openxmlformats.org/officeDocument/2006/relationships/image" Target="../media/image39.jpeg"/><Relationship Id="rId15" Type="http://schemas.openxmlformats.org/officeDocument/2006/relationships/hyperlink" Target="https://lamport.azurewebsites.net/tla/tla.html" TargetMode="External"/><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37.png"/><Relationship Id="rId14" Type="http://schemas.openxmlformats.org/officeDocument/2006/relationships/image" Target="../media/image47.jpeg"/></Relationships>
</file>

<file path=ppt/slides/_rels/slide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4.xml"/><Relationship Id="rId6" Type="http://schemas.openxmlformats.org/officeDocument/2006/relationships/image" Target="../media/image49.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8.jpe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4.xml"/><Relationship Id="rId4" Type="http://schemas.openxmlformats.org/officeDocument/2006/relationships/image" Target="../media/image52.jpeg"/></Relationships>
</file>

<file path=ppt/slides/_rels/slide8.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hyperlink" Target="https://history.nasa.gov/JFK-Webbconv/pages/backgnd.html" TargetMode="External"/><Relationship Id="rId11" Type="http://schemas.openxmlformats.org/officeDocument/2006/relationships/image" Target="../media/image55.jpeg"/><Relationship Id="rId5" Type="http://schemas.openxmlformats.org/officeDocument/2006/relationships/image" Target="../media/image51.png"/><Relationship Id="rId10" Type="http://schemas.openxmlformats.org/officeDocument/2006/relationships/hyperlink" Target="https://www.youtube.com/watch?v=GmN1wO_24Ao" TargetMode="External"/><Relationship Id="rId4" Type="http://schemas.openxmlformats.org/officeDocument/2006/relationships/image" Target="../media/image53.gif"/><Relationship Id="rId9" Type="http://schemas.openxmlformats.org/officeDocument/2006/relationships/image" Target="../media/image49.jpeg"/></Relationships>
</file>

<file path=ppt/slides/_rels/slide9.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9.png"/><Relationship Id="rId2" Type="http://schemas.openxmlformats.org/officeDocument/2006/relationships/hyperlink" Target="https://helpiks.org/3-44269.html" TargetMode="Externa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3"/>
            <a:extLst>
              <a:ext uri="{FF2B5EF4-FFF2-40B4-BE49-F238E27FC236}">
                <a16:creationId xmlns:a16="http://schemas.microsoft.com/office/drawing/2014/main" id="{350DAE17-59FE-EF4D-BC5C-AAD9E2D28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3">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7111" y="153223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19878" y="986529"/>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19879" y="3850688"/>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830467" y="6062332"/>
            <a:ext cx="3709670" cy="369332"/>
          </a:xfrm>
          <a:prstGeom prst="rect">
            <a:avLst/>
          </a:prstGeom>
          <a:noFill/>
        </p:spPr>
        <p:txBody>
          <a:bodyPr wrap="none" rtlCol="0">
            <a:spAutoFit/>
          </a:bodyPr>
          <a:lstStyle/>
          <a:p>
            <a:r>
              <a:rPr lang="en-TW"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3008" y="212692"/>
            <a:ext cx="6279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可根据应用场景修订的名词和动词片语的集合</a:t>
            </a:r>
          </a:p>
        </p:txBody>
      </p:sp>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74618" y="1357507"/>
            <a:ext cx="2648320" cy="1702534"/>
          </a:xfrm>
          <a:prstGeom prst="rect">
            <a:avLst/>
          </a:prstGeom>
        </p:spPr>
      </p:pic>
      <p:pic>
        <p:nvPicPr>
          <p:cNvPr id="3073" name="Picture 1" descr="page116image8229136">
            <a:extLst>
              <a:ext uri="{FF2B5EF4-FFF2-40B4-BE49-F238E27FC236}">
                <a16:creationId xmlns:a16="http://schemas.microsoft.com/office/drawing/2014/main" id="{B18CADAB-40D0-4B49-893D-CA11BA9A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09" y="1792761"/>
            <a:ext cx="7354047" cy="429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52F233-E19A-CC45-8AAD-C041DC86F372}"/>
              </a:ext>
            </a:extLst>
          </p:cNvPr>
          <p:cNvSpPr txBox="1"/>
          <p:nvPr/>
        </p:nvSpPr>
        <p:spPr>
          <a:xfrm>
            <a:off x="5286412" y="1141032"/>
            <a:ext cx="6042039"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基于</a:t>
            </a:r>
            <a:r>
              <a:rPr lang="en-US" dirty="0" err="1">
                <a:latin typeface="STXinwei" panose="02010800040101010101" pitchFamily="2" charset="-122"/>
                <a:ea typeface="STXinwei" panose="02010800040101010101" pitchFamily="2" charset="-122"/>
              </a:rPr>
              <a:t>二分图</a:t>
            </a:r>
            <a:r>
              <a:rPr lang="en-US" dirty="0">
                <a:latin typeface="STXinwei" panose="02010800040101010101" pitchFamily="2" charset="-122"/>
                <a:ea typeface="STXinwei" panose="02010800040101010101" pitchFamily="2" charset="-122"/>
              </a:rPr>
              <a:t>(Bipartite Graph)</a:t>
            </a:r>
            <a:r>
              <a:rPr lang="en-US" dirty="0" err="1">
                <a:latin typeface="STXinwei" panose="02010800040101010101" pitchFamily="2" charset="-122"/>
                <a:ea typeface="STXinwei" panose="02010800040101010101" pitchFamily="2" charset="-122"/>
              </a:rPr>
              <a:t>语法的航天任务空间描述语言</a:t>
            </a:r>
            <a:endParaRPr lang="en-TW" dirty="0">
              <a:latin typeface="STXinwei" panose="02010800040101010101" pitchFamily="2" charset="-122"/>
              <a:ea typeface="STXinwei" panose="02010800040101010101" pitchFamily="2" charset="-122"/>
            </a:endParaRPr>
          </a:p>
        </p:txBody>
      </p:sp>
      <p:sp>
        <p:nvSpPr>
          <p:cNvPr id="10" name="Rectangle 9">
            <a:extLst>
              <a:ext uri="{FF2B5EF4-FFF2-40B4-BE49-F238E27FC236}">
                <a16:creationId xmlns:a16="http://schemas.microsoft.com/office/drawing/2014/main" id="{C81BB672-36C7-6945-821E-E0336EFF1964}"/>
              </a:ext>
            </a:extLst>
          </p:cNvPr>
          <p:cNvSpPr/>
          <p:nvPr/>
        </p:nvSpPr>
        <p:spPr>
          <a:xfrm>
            <a:off x="212307" y="4552757"/>
            <a:ext cx="1565091" cy="13284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STXinwei" panose="02010800040101010101" pitchFamily="2" charset="-122"/>
                <a:ea typeface="STXinwei" panose="02010800040101010101" pitchFamily="2" charset="-122"/>
              </a:rPr>
              <a:t>名词片语</a:t>
            </a:r>
            <a:endParaRPr lang="en-TW" sz="1600" dirty="0">
              <a:solidFill>
                <a:schemeClr val="tx1"/>
              </a:solidFill>
              <a:latin typeface="STXinwei" panose="02010800040101010101" pitchFamily="2" charset="-122"/>
              <a:ea typeface="STXinwei" panose="02010800040101010101" pitchFamily="2" charset="-122"/>
            </a:endParaRPr>
          </a:p>
        </p:txBody>
      </p:sp>
      <p:sp>
        <p:nvSpPr>
          <p:cNvPr id="14" name="Oval 13">
            <a:extLst>
              <a:ext uri="{FF2B5EF4-FFF2-40B4-BE49-F238E27FC236}">
                <a16:creationId xmlns:a16="http://schemas.microsoft.com/office/drawing/2014/main" id="{D68AFDD8-6140-8A46-9CF8-5B437FA336C3}"/>
              </a:ext>
            </a:extLst>
          </p:cNvPr>
          <p:cNvSpPr/>
          <p:nvPr/>
        </p:nvSpPr>
        <p:spPr>
          <a:xfrm>
            <a:off x="3213008" y="4471668"/>
            <a:ext cx="1565091" cy="132849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动词片语</a:t>
            </a:r>
          </a:p>
        </p:txBody>
      </p:sp>
      <p:sp>
        <p:nvSpPr>
          <p:cNvPr id="15" name="矩形 1">
            <a:extLst>
              <a:ext uri="{FF2B5EF4-FFF2-40B4-BE49-F238E27FC236}">
                <a16:creationId xmlns:a16="http://schemas.microsoft.com/office/drawing/2014/main" id="{88B22688-D6AF-024C-AD5C-5184DF5AAFA8}"/>
              </a:ext>
            </a:extLst>
          </p:cNvPr>
          <p:cNvSpPr>
            <a:spLocks noChangeArrowheads="1"/>
          </p:cNvSpPr>
          <p:nvPr/>
        </p:nvSpPr>
        <p:spPr bwMode="auto">
          <a:xfrm>
            <a:off x="1473534" y="3560191"/>
            <a:ext cx="2108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latin typeface="STXinwei" panose="02010800040101010101" pitchFamily="2" charset="-122"/>
                <a:ea typeface="STXinwei" panose="02010800040101010101" pitchFamily="2" charset="-122"/>
                <a:cs typeface="Arial" charset="0"/>
                <a:sym typeface="Arial"/>
              </a:rPr>
              <a:t>二分图之图例</a:t>
            </a:r>
          </a:p>
        </p:txBody>
      </p:sp>
      <p:sp>
        <p:nvSpPr>
          <p:cNvPr id="4" name="Right Arrow 3">
            <a:extLst>
              <a:ext uri="{FF2B5EF4-FFF2-40B4-BE49-F238E27FC236}">
                <a16:creationId xmlns:a16="http://schemas.microsoft.com/office/drawing/2014/main" id="{D42C552B-1CCE-264B-9873-23F37D6AA670}"/>
              </a:ext>
            </a:extLst>
          </p:cNvPr>
          <p:cNvSpPr/>
          <p:nvPr/>
        </p:nvSpPr>
        <p:spPr>
          <a:xfrm>
            <a:off x="1901787" y="4520242"/>
            <a:ext cx="1311221" cy="581693"/>
          </a:xfrm>
          <a:prstGeom prst="rightArrow">
            <a:avLst>
              <a:gd name="adj1" fmla="val 50000"/>
              <a:gd name="adj2" fmla="val 8332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假设</a:t>
            </a:r>
          </a:p>
        </p:txBody>
      </p:sp>
      <p:sp>
        <p:nvSpPr>
          <p:cNvPr id="5" name="Left Arrow 4">
            <a:extLst>
              <a:ext uri="{FF2B5EF4-FFF2-40B4-BE49-F238E27FC236}">
                <a16:creationId xmlns:a16="http://schemas.microsoft.com/office/drawing/2014/main" id="{AECF0A4A-5A97-2641-906F-BE1CD717E9CE}"/>
              </a:ext>
            </a:extLst>
          </p:cNvPr>
          <p:cNvSpPr/>
          <p:nvPr/>
        </p:nvSpPr>
        <p:spPr>
          <a:xfrm>
            <a:off x="1813698" y="5270357"/>
            <a:ext cx="1342342" cy="581692"/>
          </a:xfrm>
          <a:prstGeom prst="leftArrow">
            <a:avLst>
              <a:gd name="adj1" fmla="val 50000"/>
              <a:gd name="adj2" fmla="val 7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latin typeface="STXinwei" panose="02010800040101010101" pitchFamily="2" charset="-122"/>
                <a:ea typeface="STXinwei" panose="02010800040101010101" pitchFamily="2" charset="-122"/>
              </a:rPr>
              <a:t>断言</a:t>
            </a:r>
          </a:p>
        </p:txBody>
      </p:sp>
      <p:sp>
        <p:nvSpPr>
          <p:cNvPr id="8" name="TextBox 7">
            <a:extLst>
              <a:ext uri="{FF2B5EF4-FFF2-40B4-BE49-F238E27FC236}">
                <a16:creationId xmlns:a16="http://schemas.microsoft.com/office/drawing/2014/main" id="{2BAA478C-48AE-D446-9B41-05CA3703766D}"/>
              </a:ext>
            </a:extLst>
          </p:cNvPr>
          <p:cNvSpPr txBox="1"/>
          <p:nvPr/>
        </p:nvSpPr>
        <p:spPr>
          <a:xfrm>
            <a:off x="1777398" y="4190278"/>
            <a:ext cx="1454116" cy="369332"/>
          </a:xfrm>
          <a:prstGeom prst="rect">
            <a:avLst/>
          </a:prstGeom>
          <a:noFill/>
        </p:spPr>
        <p:txBody>
          <a:bodyPr wrap="none" rtlCol="0">
            <a:spAutoFit/>
          </a:bodyPr>
          <a:lstStyle/>
          <a:p>
            <a:r>
              <a:rPr lang="en-US" dirty="0"/>
              <a:t>P</a:t>
            </a:r>
            <a:r>
              <a:rPr lang="en-TW" dirty="0"/>
              <a:t>re-condition</a:t>
            </a:r>
          </a:p>
        </p:txBody>
      </p:sp>
      <p:sp>
        <p:nvSpPr>
          <p:cNvPr id="18" name="TextBox 17">
            <a:extLst>
              <a:ext uri="{FF2B5EF4-FFF2-40B4-BE49-F238E27FC236}">
                <a16:creationId xmlns:a16="http://schemas.microsoft.com/office/drawing/2014/main" id="{567F71D1-C8E0-3C41-88C8-625A94ABC6F6}"/>
              </a:ext>
            </a:extLst>
          </p:cNvPr>
          <p:cNvSpPr txBox="1"/>
          <p:nvPr/>
        </p:nvSpPr>
        <p:spPr>
          <a:xfrm>
            <a:off x="1777398" y="5904407"/>
            <a:ext cx="1535805" cy="369332"/>
          </a:xfrm>
          <a:prstGeom prst="rect">
            <a:avLst/>
          </a:prstGeom>
          <a:noFill/>
        </p:spPr>
        <p:txBody>
          <a:bodyPr wrap="none" rtlCol="0">
            <a:spAutoFit/>
          </a:bodyPr>
          <a:lstStyle/>
          <a:p>
            <a:r>
              <a:rPr lang="en-US" dirty="0"/>
              <a:t>P</a:t>
            </a:r>
            <a:r>
              <a:rPr lang="en-TW" dirty="0"/>
              <a:t>ost-condition</a:t>
            </a:r>
          </a:p>
        </p:txBody>
      </p:sp>
      <p:sp>
        <p:nvSpPr>
          <p:cNvPr id="19" name="Oval 18">
            <a:extLst>
              <a:ext uri="{FF2B5EF4-FFF2-40B4-BE49-F238E27FC236}">
                <a16:creationId xmlns:a16="http://schemas.microsoft.com/office/drawing/2014/main" id="{8814BDBB-EEF2-1242-B309-06E007FDA1CF}"/>
              </a:ext>
            </a:extLst>
          </p:cNvPr>
          <p:cNvSpPr/>
          <p:nvPr/>
        </p:nvSpPr>
        <p:spPr>
          <a:xfrm>
            <a:off x="429469" y="6079205"/>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rPr>
              <a:t>Token</a:t>
            </a:r>
            <a:endParaRPr lang="en-TW" sz="1100" dirty="0">
              <a:solidFill>
                <a:schemeClr val="tx1"/>
              </a:solidFill>
            </a:endParaRPr>
          </a:p>
        </p:txBody>
      </p:sp>
      <p:sp>
        <p:nvSpPr>
          <p:cNvPr id="20" name="TextBox 19">
            <a:extLst>
              <a:ext uri="{FF2B5EF4-FFF2-40B4-BE49-F238E27FC236}">
                <a16:creationId xmlns:a16="http://schemas.microsoft.com/office/drawing/2014/main" id="{267F5140-2CCD-C644-9403-E53C2454DE6B}"/>
              </a:ext>
            </a:extLst>
          </p:cNvPr>
          <p:cNvSpPr txBox="1"/>
          <p:nvPr/>
        </p:nvSpPr>
        <p:spPr>
          <a:xfrm>
            <a:off x="1237361" y="6257495"/>
            <a:ext cx="10482357" cy="369332"/>
          </a:xfrm>
          <a:prstGeom prst="rect">
            <a:avLst/>
          </a:prstGeom>
          <a:noFill/>
        </p:spPr>
        <p:txBody>
          <a:bodyPr wrap="none" rtlCol="0">
            <a:spAutoFit/>
          </a:bodyPr>
          <a:lstStyle/>
          <a:p>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Token</a:t>
            </a:r>
            <a:r>
              <a:rPr lang="zh-CN" altLang="en-US" dirty="0">
                <a:latin typeface="STXinwei" panose="02010800040101010101" pitchFamily="2" charset="-122"/>
                <a:ea typeface="STXinwei" panose="02010800040101010101" pitchFamily="2" charset="-122"/>
              </a:rPr>
              <a:t>”</a:t>
            </a:r>
            <a:r>
              <a:rPr lang="zh-CN" altLang="en-TW" dirty="0">
                <a:latin typeface="STXinwei" panose="02010800040101010101" pitchFamily="2" charset="-122"/>
                <a:ea typeface="STXinwei" panose="02010800040101010101" pitchFamily="2" charset="-122"/>
              </a:rPr>
              <a:t>翻译为</a:t>
            </a:r>
            <a:r>
              <a:rPr lang="en-TW" dirty="0">
                <a:latin typeface="STXinwei" panose="02010800040101010101" pitchFamily="2" charset="-122"/>
                <a:ea typeface="STXinwei" panose="02010800040101010101" pitchFamily="2" charset="-122"/>
              </a:rPr>
              <a:t>通证</a:t>
            </a:r>
            <a:r>
              <a:rPr lang="zh-CN" altLang="en-US" dirty="0">
                <a:latin typeface="STXinwei" panose="02010800040101010101" pitchFamily="2" charset="-122"/>
                <a:ea typeface="STXinwei" panose="02010800040101010101" pitchFamily="2" charset="-122"/>
              </a:rPr>
              <a:t>，在</a:t>
            </a:r>
            <a:r>
              <a:rPr lang="en-US" altLang="zh-CN" dirty="0">
                <a:latin typeface="STXinwei" panose="02010800040101010101" pitchFamily="2" charset="-122"/>
                <a:ea typeface="STXinwei" panose="02010800040101010101" pitchFamily="2" charset="-122"/>
              </a:rPr>
              <a:t>Colored-Petri-Net</a:t>
            </a:r>
            <a:r>
              <a:rPr lang="zh-CN" altLang="en-US" dirty="0">
                <a:latin typeface="STXinwei" panose="02010800040101010101" pitchFamily="2" charset="-122"/>
                <a:ea typeface="STXinwei" panose="02010800040101010101" pitchFamily="2" charset="-122"/>
              </a:rPr>
              <a:t>文献中，可包含如标号、颜色或名称等可辨识的信息。</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8AF66979-D93B-8E44-BE66-0AE3D33CCBF3}"/>
              </a:ext>
            </a:extLst>
          </p:cNvPr>
          <p:cNvSpPr/>
          <p:nvPr/>
        </p:nvSpPr>
        <p:spPr>
          <a:xfrm>
            <a:off x="477688" y="4625506"/>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2" name="Oval 21">
            <a:extLst>
              <a:ext uri="{FF2B5EF4-FFF2-40B4-BE49-F238E27FC236}">
                <a16:creationId xmlns:a16="http://schemas.microsoft.com/office/drawing/2014/main" id="{ADCE344A-9450-844E-A9CE-429AE66D915B}"/>
              </a:ext>
            </a:extLst>
          </p:cNvPr>
          <p:cNvSpPr/>
          <p:nvPr/>
        </p:nvSpPr>
        <p:spPr>
          <a:xfrm>
            <a:off x="886104" y="4625505"/>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3" name="Oval 22">
            <a:extLst>
              <a:ext uri="{FF2B5EF4-FFF2-40B4-BE49-F238E27FC236}">
                <a16:creationId xmlns:a16="http://schemas.microsoft.com/office/drawing/2014/main" id="{57117702-6E0B-174F-B825-870721FC9D0A}"/>
              </a:ext>
            </a:extLst>
          </p:cNvPr>
          <p:cNvSpPr/>
          <p:nvPr/>
        </p:nvSpPr>
        <p:spPr>
          <a:xfrm>
            <a:off x="1318912"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
        <p:nvSpPr>
          <p:cNvPr id="24" name="Oval 23">
            <a:extLst>
              <a:ext uri="{FF2B5EF4-FFF2-40B4-BE49-F238E27FC236}">
                <a16:creationId xmlns:a16="http://schemas.microsoft.com/office/drawing/2014/main" id="{85D1DBA2-884E-3B4E-BD32-EC106A5CA616}"/>
              </a:ext>
            </a:extLst>
          </p:cNvPr>
          <p:cNvSpPr/>
          <p:nvPr/>
        </p:nvSpPr>
        <p:spPr>
          <a:xfrm>
            <a:off x="5636266" y="228015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5" name="Oval 24">
            <a:extLst>
              <a:ext uri="{FF2B5EF4-FFF2-40B4-BE49-F238E27FC236}">
                <a16:creationId xmlns:a16="http://schemas.microsoft.com/office/drawing/2014/main" id="{35016AF1-9953-D247-8921-09F5920F4743}"/>
              </a:ext>
            </a:extLst>
          </p:cNvPr>
          <p:cNvSpPr/>
          <p:nvPr/>
        </p:nvSpPr>
        <p:spPr>
          <a:xfrm>
            <a:off x="5636266" y="3875427"/>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6" name="Oval 25">
            <a:extLst>
              <a:ext uri="{FF2B5EF4-FFF2-40B4-BE49-F238E27FC236}">
                <a16:creationId xmlns:a16="http://schemas.microsoft.com/office/drawing/2014/main" id="{9C13CDBD-2E6D-3F48-B0DA-FBF31007DF7E}"/>
              </a:ext>
            </a:extLst>
          </p:cNvPr>
          <p:cNvSpPr/>
          <p:nvPr/>
        </p:nvSpPr>
        <p:spPr>
          <a:xfrm>
            <a:off x="9916881"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D</a:t>
            </a:r>
          </a:p>
        </p:txBody>
      </p:sp>
      <p:sp>
        <p:nvSpPr>
          <p:cNvPr id="27" name="Oval 26">
            <a:extLst>
              <a:ext uri="{FF2B5EF4-FFF2-40B4-BE49-F238E27FC236}">
                <a16:creationId xmlns:a16="http://schemas.microsoft.com/office/drawing/2014/main" id="{76BA4C9C-1F5B-0247-B2E4-D803949DE8B0}"/>
              </a:ext>
            </a:extLst>
          </p:cNvPr>
          <p:cNvSpPr/>
          <p:nvPr/>
        </p:nvSpPr>
        <p:spPr>
          <a:xfrm>
            <a:off x="10318663"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a:t>
            </a:r>
          </a:p>
        </p:txBody>
      </p:sp>
      <p:sp>
        <p:nvSpPr>
          <p:cNvPr id="28" name="Oval 27">
            <a:extLst>
              <a:ext uri="{FF2B5EF4-FFF2-40B4-BE49-F238E27FC236}">
                <a16:creationId xmlns:a16="http://schemas.microsoft.com/office/drawing/2014/main" id="{12AD6F13-647E-9943-98C8-6E8D2B5C2DA1}"/>
              </a:ext>
            </a:extLst>
          </p:cNvPr>
          <p:cNvSpPr/>
          <p:nvPr/>
        </p:nvSpPr>
        <p:spPr>
          <a:xfrm>
            <a:off x="10319153"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Tree>
    <p:extLst>
      <p:ext uri="{BB962C8B-B14F-4D97-AF65-F5344CB8AC3E}">
        <p14:creationId xmlns:p14="http://schemas.microsoft.com/office/powerpoint/2010/main" val="360718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736E6-A63C-934A-BD95-95040204B204}"/>
              </a:ext>
            </a:extLst>
          </p:cNvPr>
          <p:cNvPicPr>
            <a:picLocks noChangeAspect="1"/>
          </p:cNvPicPr>
          <p:nvPr/>
        </p:nvPicPr>
        <p:blipFill>
          <a:blip r:embed="rId2"/>
          <a:stretch>
            <a:fillRect/>
          </a:stretch>
        </p:blipFill>
        <p:spPr>
          <a:xfrm>
            <a:off x="2311667" y="2364602"/>
            <a:ext cx="8081962" cy="3973835"/>
          </a:xfrm>
          <a:prstGeom prst="rect">
            <a:avLst/>
          </a:prstGeom>
        </p:spPr>
      </p:pic>
      <p:sp>
        <p:nvSpPr>
          <p:cNvPr id="9" name="矩形 1"/>
          <p:cNvSpPr>
            <a:spLocks noChangeArrowheads="1"/>
          </p:cNvSpPr>
          <p:nvPr/>
        </p:nvSpPr>
        <p:spPr bwMode="auto">
          <a:xfrm>
            <a:off x="2567016" y="212692"/>
            <a:ext cx="7571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在每一个阶段的连续运动过程，计算如燃料消耗的总量</a:t>
            </a:r>
          </a:p>
        </p:txBody>
      </p:sp>
      <p:sp>
        <p:nvSpPr>
          <p:cNvPr id="2" name="TextBox 1">
            <a:extLst>
              <a:ext uri="{FF2B5EF4-FFF2-40B4-BE49-F238E27FC236}">
                <a16:creationId xmlns:a16="http://schemas.microsoft.com/office/drawing/2014/main" id="{8652F233-E19A-CC45-8AAD-C041DC86F372}"/>
              </a:ext>
            </a:extLst>
          </p:cNvPr>
          <p:cNvSpPr txBox="1"/>
          <p:nvPr/>
        </p:nvSpPr>
        <p:spPr>
          <a:xfrm>
            <a:off x="3013432" y="1164273"/>
            <a:ext cx="6678431" cy="1200329"/>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rPr>
              <a:t>不同任务阶段所需的速度差</a:t>
            </a: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𝝙 V</a:t>
            </a:r>
            <a:r>
              <a:rPr lang="zh-CN" altLang="en-US" sz="2400" dirty="0">
                <a:latin typeface="STXinwei" panose="02010800040101010101" pitchFamily="2" charset="-122"/>
                <a:ea typeface="STXinwei" panose="02010800040101010101" pitchFamily="2" charset="-122"/>
              </a:rPr>
              <a:t>， </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必须能通过如下的</a:t>
            </a:r>
            <a:r>
              <a:rPr lang="en-US" altLang="zh-CN" sz="2400" dirty="0">
                <a:latin typeface="STXinwei" panose="02010800040101010101" pitchFamily="2" charset="-122"/>
                <a:ea typeface="STXinwei" panose="02010800040101010101" pitchFamily="2" charset="-122"/>
              </a:rPr>
              <a:t>Rocket</a:t>
            </a:r>
            <a:r>
              <a:rPr lang="zh-CN" altLang="en-US" sz="2400" dirty="0">
                <a:latin typeface="STXinwei" panose="02010800040101010101" pitchFamily="2" charset="-122"/>
                <a:ea typeface="STXinwei" panose="02010800040101010101" pitchFamily="2" charset="-122"/>
              </a:rPr>
              <a:t> </a:t>
            </a:r>
            <a:r>
              <a:rPr lang="en-US" altLang="zh-CN" sz="2400" dirty="0">
                <a:latin typeface="STXinwei" panose="02010800040101010101" pitchFamily="2" charset="-122"/>
                <a:ea typeface="STXinwei" panose="02010800040101010101" pitchFamily="2" charset="-122"/>
              </a:rPr>
              <a:t>Equation</a:t>
            </a:r>
            <a:r>
              <a:rPr lang="zh-CN" altLang="en-US" sz="2400" dirty="0">
                <a:latin typeface="STXinwei" panose="02010800040101010101" pitchFamily="2" charset="-122"/>
                <a:ea typeface="STXinwei" panose="02010800040101010101" pitchFamily="2" charset="-122"/>
              </a:rPr>
              <a:t>代数方程式、</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来做数值运算</a:t>
            </a:r>
            <a:endParaRPr lang="en-TW"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772097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4153725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15</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2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16</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19647" y="1119382"/>
            <a:ext cx="6011333" cy="2458706"/>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6"/>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Tree>
    <p:extLst>
      <p:ext uri="{BB962C8B-B14F-4D97-AF65-F5344CB8AC3E}">
        <p14:creationId xmlns:p14="http://schemas.microsoft.com/office/powerpoint/2010/main" val="1251330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en-TW" sz="2400" dirty="0">
                <a:latin typeface="STXinwei" panose="02010800040101010101" pitchFamily="2" charset="-122"/>
                <a:ea typeface="STXinwei" panose="02010800040101010101" pitchFamily="2" charset="-122"/>
              </a:rPr>
              <a:t>集成多种领域信息</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4131662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三位一体的“系统描述语言” 开发工具</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6606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19</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标示系统</a:t>
            </a:r>
            <a:r>
              <a:rPr lang="en-TW" sz="2400" dirty="0">
                <a:solidFill>
                  <a:srgbClr val="FF0000"/>
                </a:solidFill>
                <a:latin typeface="STXinwei" panose="02010800040101010101" pitchFamily="2" charset="-122"/>
                <a:ea typeface="STXinwei" panose="02010800040101010101" pitchFamily="2" charset="-122"/>
              </a:rPr>
              <a:t>有序</a:t>
            </a:r>
            <a:r>
              <a:rPr lang="en-TW" sz="2400" dirty="0">
                <a:latin typeface="STXinwei" panose="02010800040101010101" pitchFamily="2" charset="-122"/>
                <a:ea typeface="STXinwei" panose="02010800040101010101" pitchFamily="2" charset="-122"/>
              </a:rPr>
              <a:t>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枚举系统的可能性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2118238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r>
              <a:rPr lang="en-US" altLang="zh-CN" sz="2400" b="1" dirty="0">
                <a:latin typeface="STXinwei" panose="02010800040101010101" pitchFamily="2" charset="-122"/>
                <a:ea typeface="STXinwei" panose="02010800040101010101" pitchFamily="2" charset="-122"/>
              </a:rPr>
              <a:t>XML/JSON/YAML</a:t>
            </a:r>
            <a:r>
              <a:rPr lang="zh-CN" altLang="en-US" sz="2400" b="1" dirty="0">
                <a:latin typeface="STXinwei" panose="02010800040101010101" pitchFamily="2" charset="-122"/>
                <a:ea typeface="STXinwei" panose="02010800040101010101" pitchFamily="2" charset="-122"/>
              </a:rPr>
              <a:t>）</a:t>
            </a: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3060167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54425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比较系统模型优劣</a:t>
            </a:r>
            <a:r>
              <a:rPr lang="zh-CN" altLang="en-US" sz="2400" dirty="0">
                <a:solidFill>
                  <a:srgbClr val="C00000"/>
                </a:solidFill>
                <a:latin typeface="STXinwei" panose="02010800040101010101" pitchFamily="2" charset="-122"/>
                <a:ea typeface="STXinwei" panose="02010800040101010101" pitchFamily="2" charset="-122"/>
                <a:cs typeface="Arial" charset="0"/>
              </a:rPr>
              <a:t>的充分与必要条件</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pic>
        <p:nvPicPr>
          <p:cNvPr id="22" name="Picture 21">
            <a:hlinkClick r:id="rId9"/>
            <a:extLst>
              <a:ext uri="{FF2B5EF4-FFF2-40B4-BE49-F238E27FC236}">
                <a16:creationId xmlns:a16="http://schemas.microsoft.com/office/drawing/2014/main" id="{F1228CC4-CD47-8E43-9001-B55FD3D6481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869278" y="170785"/>
            <a:ext cx="864063" cy="845615"/>
          </a:xfrm>
          <a:prstGeom prst="rect">
            <a:avLst/>
          </a:prstGeom>
        </p:spPr>
      </p:pic>
      <p:pic>
        <p:nvPicPr>
          <p:cNvPr id="2050" name="Picture 2">
            <a:hlinkClick r:id="rId11"/>
            <a:extLst>
              <a:ext uri="{FF2B5EF4-FFF2-40B4-BE49-F238E27FC236}">
                <a16:creationId xmlns:a16="http://schemas.microsoft.com/office/drawing/2014/main" id="{605C468D-9AC0-2C4B-8CFE-3B38BB68EF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371" t="8764" r="34238" b="45164"/>
          <a:stretch/>
        </p:blipFill>
        <p:spPr bwMode="auto">
          <a:xfrm>
            <a:off x="9478198" y="252800"/>
            <a:ext cx="844757" cy="84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68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59918" y="1013734"/>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809146" y="983951"/>
            <a:ext cx="2578469" cy="420136"/>
          </a:xfrm>
        </p:spPr>
        <p:txBody>
          <a:bodyPr>
            <a:normAutofit lnSpcReduction="10000"/>
          </a:bodyPr>
          <a:lstStyle/>
          <a:p>
            <a:pPr marL="152396" indent="0" algn="ctr">
              <a:buNone/>
            </a:pPr>
            <a:r>
              <a:rPr lang="en-US" sz="1800" b="1" dirty="0" err="1">
                <a:latin typeface="STXinwei" panose="02010800040101010101" pitchFamily="2" charset="-122"/>
                <a:ea typeface="STXinwei" panose="02010800040101010101" pitchFamily="2" charset="-122"/>
              </a:rPr>
              <a:t>万用性</a:t>
            </a:r>
            <a:r>
              <a:rPr lang="en-US" altLang="zh-CN"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Universality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23</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6816" y="2214354"/>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07111" y="4373635"/>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154" y="4905911"/>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626152" y="4063941"/>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066983" y="1567441"/>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387124" y="1090387"/>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167870" y="4751649"/>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06915" y="6245922"/>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
        <p:nvSpPr>
          <p:cNvPr id="16" name="Text Placeholder 2">
            <a:extLst>
              <a:ext uri="{FF2B5EF4-FFF2-40B4-BE49-F238E27FC236}">
                <a16:creationId xmlns:a16="http://schemas.microsoft.com/office/drawing/2014/main" id="{801B2B9D-A4A9-F242-B54D-B69D192054DE}"/>
              </a:ext>
            </a:extLst>
          </p:cNvPr>
          <p:cNvSpPr txBox="1">
            <a:spLocks/>
          </p:cNvSpPr>
          <p:nvPr/>
        </p:nvSpPr>
        <p:spPr>
          <a:xfrm>
            <a:off x="3106264" y="5657466"/>
            <a:ext cx="6048390" cy="657927"/>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Lato"/>
              <a:buChar char="●"/>
              <a:defRPr sz="2800" kern="1200">
                <a:solidFill>
                  <a:schemeClr val="tx1"/>
                </a:solidFill>
                <a:latin typeface="Lato"/>
                <a:ea typeface="Lato"/>
                <a:cs typeface="Lato"/>
                <a:sym typeface="Lato"/>
              </a:defRPr>
            </a:lvl1pPr>
            <a:lvl2pPr marL="1219170" lvl="1" indent="-423323" algn="l" defTabSz="914400" rtl="0" eaLnBrk="1" latinLnBrk="0" hangingPunct="1">
              <a:lnSpc>
                <a:spcPct val="90000"/>
              </a:lnSpc>
              <a:spcBef>
                <a:spcPts val="0"/>
              </a:spcBef>
              <a:spcAft>
                <a:spcPts val="0"/>
              </a:spcAft>
              <a:buSzPts val="1400"/>
              <a:buFont typeface="Lato"/>
              <a:buChar char="○"/>
              <a:defRPr sz="2400" kern="1200">
                <a:solidFill>
                  <a:schemeClr val="tx1"/>
                </a:solidFill>
                <a:latin typeface="Lato"/>
                <a:ea typeface="Lato"/>
                <a:cs typeface="Lato"/>
                <a:sym typeface="Lato"/>
              </a:defRPr>
            </a:lvl2pPr>
            <a:lvl3pPr marL="1828754" lvl="2" indent="-423323" algn="l" defTabSz="914400" rtl="0" eaLnBrk="1" latinLnBrk="0" hangingPunct="1">
              <a:lnSpc>
                <a:spcPct val="90000"/>
              </a:lnSpc>
              <a:spcBef>
                <a:spcPts val="0"/>
              </a:spcBef>
              <a:spcAft>
                <a:spcPts val="0"/>
              </a:spcAft>
              <a:buSzPts val="1400"/>
              <a:buFont typeface="Lato"/>
              <a:buChar char="■"/>
              <a:defRPr sz="2000" kern="1200">
                <a:solidFill>
                  <a:schemeClr val="tx1"/>
                </a:solidFill>
                <a:latin typeface="Lato"/>
                <a:ea typeface="Lato"/>
                <a:cs typeface="Lato"/>
                <a:sym typeface="Lato"/>
              </a:defRPr>
            </a:lvl3pPr>
            <a:lvl4pPr marL="2438339" lvl="3"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4pPr>
            <a:lvl5pPr marL="3047924" lvl="4"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5pPr>
            <a:lvl6pPr marL="3657509" lvl="5"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6pPr>
            <a:lvl7pPr marL="4267093" lvl="6"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7pPr>
            <a:lvl8pPr marL="4876678" lvl="7"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8pPr>
            <a:lvl9pPr marL="5486263" lvl="8"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9pPr>
          </a:lstStyle>
          <a:p>
            <a:pPr marL="152396" indent="0" algn="ctr">
              <a:buFont typeface="Lato"/>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17" name="TextBox 16">
            <a:extLst>
              <a:ext uri="{FF2B5EF4-FFF2-40B4-BE49-F238E27FC236}">
                <a16:creationId xmlns:a16="http://schemas.microsoft.com/office/drawing/2014/main" id="{E2118F9B-1BF1-0A4B-B900-4E4B8CAAD8B8}"/>
              </a:ext>
            </a:extLst>
          </p:cNvPr>
          <p:cNvSpPr txBox="1"/>
          <p:nvPr/>
        </p:nvSpPr>
        <p:spPr>
          <a:xfrm>
            <a:off x="6190406" y="1356114"/>
            <a:ext cx="1419299"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 </a:t>
            </a:r>
            <a:r>
              <a:rPr lang="en-TW" dirty="0"/>
              <a:t>(Join/Top</a:t>
            </a:r>
            <a:r>
              <a:rPr lang="en-US" dirty="0">
                <a:latin typeface="STXinwei" panose="02010800040101010101" pitchFamily="2" charset="-122"/>
                <a:ea typeface="STXinwei" panose="02010800040101010101" pitchFamily="2" charset="-122"/>
              </a:rPr>
              <a:t>)</a:t>
            </a:r>
            <a:endParaRPr lang="en-TW" dirty="0"/>
          </a:p>
        </p:txBody>
      </p:sp>
      <p:sp>
        <p:nvSpPr>
          <p:cNvPr id="19" name="TextBox 18">
            <a:extLst>
              <a:ext uri="{FF2B5EF4-FFF2-40B4-BE49-F238E27FC236}">
                <a16:creationId xmlns:a16="http://schemas.microsoft.com/office/drawing/2014/main" id="{BD92006E-2EBF-914F-A7BC-E31AA7A95ECD}"/>
              </a:ext>
            </a:extLst>
          </p:cNvPr>
          <p:cNvSpPr txBox="1"/>
          <p:nvPr/>
        </p:nvSpPr>
        <p:spPr>
          <a:xfrm>
            <a:off x="6233238" y="4921227"/>
            <a:ext cx="1918795"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 </a:t>
            </a:r>
            <a:r>
              <a:rPr lang="en-TW" dirty="0"/>
              <a:t>(Meet/Bottom</a:t>
            </a:r>
            <a:r>
              <a:rPr lang="en-US" dirty="0">
                <a:latin typeface="STXinwei" panose="02010800040101010101" pitchFamily="2" charset="-122"/>
                <a:ea typeface="STXinwei" panose="02010800040101010101" pitchFamily="2" charset="-122"/>
              </a:rPr>
              <a:t>)</a:t>
            </a:r>
            <a:endParaRPr lang="en-TW" dirty="0"/>
          </a:p>
        </p:txBody>
      </p:sp>
    </p:spTree>
    <p:extLst>
      <p:ext uri="{BB962C8B-B14F-4D97-AF65-F5344CB8AC3E}">
        <p14:creationId xmlns:p14="http://schemas.microsoft.com/office/powerpoint/2010/main" val="2165007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以光速为限</a:t>
            </a:r>
            <a:r>
              <a:rPr lang="en" sz="2400" b="1" dirty="0" err="1">
                <a:solidFill>
                  <a:srgbClr val="C00000"/>
                </a:solidFill>
                <a:uFill>
                  <a:noFill/>
                </a:uFill>
                <a:latin typeface="STXinwei" panose="02010800040101010101" pitchFamily="2" charset="-122"/>
                <a:ea typeface="STXinwei" panose="02010800040101010101" pitchFamily="2" charset="-122"/>
              </a:rPr>
              <a:t>的决策影响力边界</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pic>
        <p:nvPicPr>
          <p:cNvPr id="4" name="Graphic 3" descr="Right pointing backhand index">
            <a:extLst>
              <a:ext uri="{FF2B5EF4-FFF2-40B4-BE49-F238E27FC236}">
                <a16:creationId xmlns:a16="http://schemas.microsoft.com/office/drawing/2014/main" id="{87594700-1151-A543-A8F3-CC2304751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77914" y="2131232"/>
            <a:ext cx="914400" cy="914400"/>
          </a:xfrm>
          <a:prstGeom prst="rect">
            <a:avLst/>
          </a:prstGeom>
        </p:spPr>
      </p:pic>
      <p:pic>
        <p:nvPicPr>
          <p:cNvPr id="29" name="Graphic 28" descr="Right pointing backhand index">
            <a:extLst>
              <a:ext uri="{FF2B5EF4-FFF2-40B4-BE49-F238E27FC236}">
                <a16:creationId xmlns:a16="http://schemas.microsoft.com/office/drawing/2014/main" id="{71083A7F-1059-8245-B440-FE8A0A9685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6637757" y="3947128"/>
            <a:ext cx="914400" cy="914400"/>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25</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2912878" y="991797"/>
            <a:ext cx="208903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格乃偏序集之特例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479380" y="1425826"/>
            <a:ext cx="956031" cy="369332"/>
          </a:xfrm>
          <a:prstGeom prst="rect">
            <a:avLst/>
          </a:prstGeom>
          <a:noFill/>
        </p:spPr>
        <p:txBody>
          <a:bodyPr wrap="none" rtlCol="0">
            <a:spAutoFit/>
          </a:bodyPr>
          <a:lstStyle/>
          <a:p>
            <a:r>
              <a:rPr lang="en-TW" dirty="0"/>
              <a:t>Top (</a:t>
            </a:r>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3321106" y="3669798"/>
            <a:ext cx="1322093" cy="369332"/>
          </a:xfrm>
          <a:prstGeom prst="rect">
            <a:avLst/>
          </a:prstGeom>
          <a:noFill/>
        </p:spPr>
        <p:txBody>
          <a:bodyPr wrap="none" rtlCol="0">
            <a:spAutoFit/>
          </a:bodyPr>
          <a:lstStyle/>
          <a:p>
            <a:r>
              <a:rPr lang="en-TW" dirty="0"/>
              <a:t>Bottom (</a:t>
            </a:r>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2500069253"/>
              </p:ext>
            </p:extLst>
          </p:nvPr>
        </p:nvGraphicFramePr>
        <p:xfrm>
          <a:off x="109692" y="1428190"/>
          <a:ext cx="2777871" cy="2457552"/>
        </p:xfrm>
        <a:graphic>
          <a:graphicData uri="http://schemas.openxmlformats.org/drawingml/2006/table">
            <a:tbl>
              <a:tblPr firstRow="1" bandRow="1">
                <a:tableStyleId>{7E9639D4-E3E2-4D34-9284-5A2195B3D0D7}</a:tableStyleId>
              </a:tblPr>
              <a:tblGrid>
                <a:gridCol w="1251245">
                  <a:extLst>
                    <a:ext uri="{9D8B030D-6E8A-4147-A177-3AD203B41FA5}">
                      <a16:colId xmlns:a16="http://schemas.microsoft.com/office/drawing/2014/main" val="2143271587"/>
                    </a:ext>
                  </a:extLst>
                </a:gridCol>
                <a:gridCol w="1526626">
                  <a:extLst>
                    <a:ext uri="{9D8B030D-6E8A-4147-A177-3AD203B41FA5}">
                      <a16:colId xmlns:a16="http://schemas.microsoft.com/office/drawing/2014/main" val="2017782780"/>
                    </a:ext>
                  </a:extLst>
                </a:gridCol>
              </a:tblGrid>
              <a:tr h="458082">
                <a:tc>
                  <a:txBody>
                    <a:bodyPr/>
                    <a:lstStyle/>
                    <a:p>
                      <a:pPr algn="ctr"/>
                      <a:r>
                        <a:rPr lang="en-TW" sz="1600" dirty="0">
                          <a:latin typeface="STXinwei" panose="02010800040101010101" pitchFamily="2" charset="-122"/>
                          <a:ea typeface="STXinwei" panose="02010800040101010101" pitchFamily="2" charset="-122"/>
                        </a:rPr>
                        <a:t>偏序集特性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600" dirty="0">
                          <a:latin typeface="STXinwei" panose="02010800040101010101" pitchFamily="2" charset="-122"/>
                          <a:ea typeface="STXinwei" panose="02010800040101010101" pitchFamily="2" charset="-122"/>
                        </a:rPr>
                        <a:t>英文翻译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Type Calculus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dirty="0">
                          <a:latin typeface="STXinwei" panose="02010800040101010101" pitchFamily="2" charset="-122"/>
                          <a:ea typeface="STXinwei" panose="02010800040101010101" pitchFamily="2" charset="-122"/>
                        </a:rPr>
                        <a:t>/</a:t>
                      </a:r>
                      <a:r>
                        <a:rPr lang="en-US" altLang="zh-CN" sz="1100" dirty="0">
                          <a:solidFill>
                            <a:srgbClr val="FF0000"/>
                          </a:solidFill>
                          <a:latin typeface="STXinwei" panose="02010800040101010101" pitchFamily="2" charset="-122"/>
                          <a:ea typeface="STXinwei" panose="02010800040101010101" pitchFamily="2" charset="-122"/>
                        </a:rPr>
                        <a:t>Non-Fungibility</a:t>
                      </a:r>
                      <a:endParaRPr lang="en-TW" sz="1100" dirty="0">
                        <a:solidFill>
                          <a:srgbClr val="FF0000"/>
                        </a:solidFill>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Countable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Partial Order (Inclusion)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Reachability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26</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14" name="Picture 2">
            <a:hlinkClick r:id="rId9"/>
            <a:extLst>
              <a:ext uri="{FF2B5EF4-FFF2-40B4-BE49-F238E27FC236}">
                <a16:creationId xmlns:a16="http://schemas.microsoft.com/office/drawing/2014/main" id="{B1245780-CEA8-EE40-94EA-D91208EBD6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9856" y="982037"/>
            <a:ext cx="1625600" cy="10815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A41801-8533-7840-A792-471B55D02EC2}"/>
              </a:ext>
            </a:extLst>
          </p:cNvPr>
          <p:cNvSpPr txBox="1"/>
          <p:nvPr/>
        </p:nvSpPr>
        <p:spPr>
          <a:xfrm>
            <a:off x="9775456" y="1204909"/>
            <a:ext cx="2248815" cy="707886"/>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自动枚举各种时序逻辑的抽象规格</a:t>
            </a:r>
          </a:p>
        </p:txBody>
      </p:sp>
    </p:spTree>
    <p:extLst>
      <p:ext uri="{BB962C8B-B14F-4D97-AF65-F5344CB8AC3E}">
        <p14:creationId xmlns:p14="http://schemas.microsoft.com/office/powerpoint/2010/main" val="185213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44" name="Group 43">
            <a:extLst>
              <a:ext uri="{FF2B5EF4-FFF2-40B4-BE49-F238E27FC236}">
                <a16:creationId xmlns:a16="http://schemas.microsoft.com/office/drawing/2014/main" id="{5EF5C7CD-21CD-7E43-AD30-EF7AE3485A2C}"/>
              </a:ext>
            </a:extLst>
          </p:cNvPr>
          <p:cNvGrpSpPr/>
          <p:nvPr/>
        </p:nvGrpSpPr>
        <p:grpSpPr>
          <a:xfrm>
            <a:off x="3042824" y="2751978"/>
            <a:ext cx="5804856" cy="3179631"/>
            <a:chOff x="3042824" y="2751978"/>
            <a:chExt cx="5804856" cy="3179631"/>
          </a:xfrm>
        </p:grpSpPr>
        <p:sp>
          <p:nvSpPr>
            <p:cNvPr id="49" name="Oval 48">
              <a:extLst>
                <a:ext uri="{FF2B5EF4-FFF2-40B4-BE49-F238E27FC236}">
                  <a16:creationId xmlns:a16="http://schemas.microsoft.com/office/drawing/2014/main" id="{4B47C4E4-C145-CE4B-A80F-5E2779ED72C9}"/>
                </a:ext>
              </a:extLst>
            </p:cNvPr>
            <p:cNvSpPr/>
            <p:nvPr/>
          </p:nvSpPr>
          <p:spPr>
            <a:xfrm>
              <a:off x="5550378" y="2751978"/>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0" name="Oval 49">
              <a:extLst>
                <a:ext uri="{FF2B5EF4-FFF2-40B4-BE49-F238E27FC236}">
                  <a16:creationId xmlns:a16="http://schemas.microsoft.com/office/drawing/2014/main" id="{15354331-D3FD-0C44-BC19-1663B6BE0E97}"/>
                </a:ext>
              </a:extLst>
            </p:cNvPr>
            <p:cNvSpPr/>
            <p:nvPr/>
          </p:nvSpPr>
          <p:spPr>
            <a:xfrm>
              <a:off x="3042824" y="2757714"/>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gr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bg1">
              <a:lumMod val="65000"/>
            </a:schemeClr>
          </a:solidFill>
          <a:ln w="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27</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39CC0C48-63E9-8D45-9303-53B701A72DA7}"/>
              </a:ext>
            </a:extLst>
          </p:cNvPr>
          <p:cNvSpPr txBox="1"/>
          <p:nvPr/>
        </p:nvSpPr>
        <p:spPr>
          <a:xfrm>
            <a:off x="3700639" y="6017786"/>
            <a:ext cx="4801314"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表达了</a:t>
            </a:r>
            <a:endParaRPr lang="en-US"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安全与活性系统规格空间的交集与联集关系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8923870" y="3290719"/>
            <a:ext cx="1522863"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703257" y="1827906"/>
            <a:ext cx="1583414" cy="849694"/>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bg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616246" y="3282584"/>
            <a:ext cx="1477976"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884840" y="4794180"/>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685302" y="3957995"/>
            <a:ext cx="371592" cy="960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685302" y="2553165"/>
            <a:ext cx="249841" cy="73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887647" y="3954917"/>
            <a:ext cx="467587" cy="963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1054785" y="2553165"/>
            <a:ext cx="300449" cy="729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658224" y="1214056"/>
            <a:ext cx="14446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666204" y="5686846"/>
            <a:ext cx="1609735"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a:t>
            </a:r>
          </a:p>
        </p:txBody>
      </p:sp>
      <p:sp>
        <p:nvSpPr>
          <p:cNvPr id="6" name="Rectangle 5">
            <a:extLst>
              <a:ext uri="{FF2B5EF4-FFF2-40B4-BE49-F238E27FC236}">
                <a16:creationId xmlns:a16="http://schemas.microsoft.com/office/drawing/2014/main" id="{3ADA62EE-598E-9A4F-B559-E4D7BDEE39E5}"/>
              </a:ext>
            </a:extLst>
          </p:cNvPr>
          <p:cNvSpPr/>
          <p:nvPr/>
        </p:nvSpPr>
        <p:spPr>
          <a:xfrm>
            <a:off x="76308" y="2736932"/>
            <a:ext cx="2326112" cy="169709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STXinwei" panose="02010800040101010101" pitchFamily="2" charset="-122"/>
                <a:ea typeface="STXinwei" panose="02010800040101010101" pitchFamily="2" charset="-122"/>
              </a:rPr>
              <a:t>领域专用语言</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en-US" altLang="zh-CN" sz="1600" dirty="0">
                <a:solidFill>
                  <a:schemeClr val="tx1"/>
                </a:solidFill>
                <a:latin typeface="STXinwei" panose="02010800040101010101" pitchFamily="2" charset="-122"/>
                <a:ea typeface="STXinwei" panose="02010800040101010101" pitchFamily="2" charset="-122"/>
              </a:rPr>
              <a:t>(Domain Spec Lang):</a:t>
            </a:r>
          </a:p>
          <a:p>
            <a:pPr algn="ctr"/>
            <a:r>
              <a:rPr lang="en-TW" sz="1600" dirty="0">
                <a:solidFill>
                  <a:schemeClr val="tx1"/>
                </a:solidFill>
                <a:latin typeface="STXinwei" panose="02010800040101010101" pitchFamily="2" charset="-122"/>
                <a:ea typeface="STXinwei" panose="02010800040101010101" pitchFamily="2" charset="-122"/>
              </a:rPr>
              <a:t>以不容混淆的</a:t>
            </a:r>
          </a:p>
          <a:p>
            <a:pPr algn="ctr"/>
            <a:r>
              <a:rPr lang="en-TW" sz="1600" dirty="0">
                <a:solidFill>
                  <a:schemeClr val="tx1"/>
                </a:solidFill>
                <a:latin typeface="STXinwei" panose="02010800040101010101" pitchFamily="2" charset="-122"/>
                <a:ea typeface="STXinwei" panose="02010800040101010101" pitchFamily="2" charset="-122"/>
              </a:rPr>
              <a:t>命名空间(Namespace)</a:t>
            </a:r>
          </a:p>
          <a:p>
            <a:pPr algn="ctr"/>
            <a:r>
              <a:rPr lang="zh-CN" altLang="en-US" sz="1600" dirty="0">
                <a:solidFill>
                  <a:schemeClr val="tx1"/>
                </a:solidFill>
                <a:latin typeface="STXinwei" panose="02010800040101010101" pitchFamily="2" charset="-122"/>
                <a:ea typeface="STXinwei" panose="02010800040101010101" pitchFamily="2" charset="-122"/>
              </a:rPr>
              <a:t>来标示系统运行时的</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zh-CN" altLang="en-US" sz="1600" dirty="0">
                <a:solidFill>
                  <a:schemeClr val="tx1"/>
                </a:solidFill>
                <a:latin typeface="STXinwei" panose="02010800040101010101" pitchFamily="2" charset="-122"/>
                <a:ea typeface="STXinwei" panose="02010800040101010101" pitchFamily="2" charset="-122"/>
              </a:rPr>
              <a:t>时空交互现象与关系</a:t>
            </a:r>
            <a:endParaRPr lang="en-TW" sz="1600" dirty="0">
              <a:solidFill>
                <a:schemeClr val="tx1"/>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53BC0EE5-B66B-8A44-BD1B-15E50F9DAAF3}"/>
              </a:ext>
            </a:extLst>
          </p:cNvPr>
          <p:cNvGrpSpPr/>
          <p:nvPr/>
        </p:nvGrpSpPr>
        <p:grpSpPr>
          <a:xfrm>
            <a:off x="263916" y="971744"/>
            <a:ext cx="1885630" cy="1158269"/>
            <a:chOff x="263916" y="446045"/>
            <a:chExt cx="1885630" cy="1158269"/>
          </a:xfrm>
        </p:grpSpPr>
        <p:pic>
          <p:nvPicPr>
            <p:cNvPr id="23" name="Picture 22">
              <a:extLst>
                <a:ext uri="{FF2B5EF4-FFF2-40B4-BE49-F238E27FC236}">
                  <a16:creationId xmlns:a16="http://schemas.microsoft.com/office/drawing/2014/main" id="{FB734FC1-5FA8-B04E-ACDA-1E203B2FBEF1}"/>
                </a:ext>
              </a:extLst>
            </p:cNvPr>
            <p:cNvPicPr>
              <a:picLocks noChangeAspect="1"/>
            </p:cNvPicPr>
            <p:nvPr/>
          </p:nvPicPr>
          <p:blipFill rotWithShape="1">
            <a:blip r:embed="rId3"/>
            <a:srcRect r="14841" b="20549"/>
            <a:stretch/>
          </p:blipFill>
          <p:spPr>
            <a:xfrm>
              <a:off x="263916" y="446045"/>
              <a:ext cx="1885630" cy="1147369"/>
            </a:xfrm>
            <a:prstGeom prst="rect">
              <a:avLst/>
            </a:prstGeom>
          </p:spPr>
        </p:pic>
        <p:sp>
          <p:nvSpPr>
            <p:cNvPr id="7" name="Oval 6">
              <a:extLst>
                <a:ext uri="{FF2B5EF4-FFF2-40B4-BE49-F238E27FC236}">
                  <a16:creationId xmlns:a16="http://schemas.microsoft.com/office/drawing/2014/main" id="{18FFB3B9-6B8D-FA4E-9A69-AA1862B45093}"/>
                </a:ext>
              </a:extLst>
            </p:cNvPr>
            <p:cNvSpPr/>
            <p:nvPr/>
          </p:nvSpPr>
          <p:spPr>
            <a:xfrm>
              <a:off x="318076" y="575532"/>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cxnSp>
        <p:nvCxnSpPr>
          <p:cNvPr id="14" name="Straight Connector 13">
            <a:extLst>
              <a:ext uri="{FF2B5EF4-FFF2-40B4-BE49-F238E27FC236}">
                <a16:creationId xmlns:a16="http://schemas.microsoft.com/office/drawing/2014/main" id="{FFCB0888-33C4-5849-BC55-41A75889AA2D}"/>
              </a:ext>
            </a:extLst>
          </p:cNvPr>
          <p:cNvCxnSpPr>
            <a:cxnSpLocks/>
            <a:stCxn id="10" idx="2"/>
            <a:endCxn id="3" idx="0"/>
          </p:cNvCxnSpPr>
          <p:nvPr/>
        </p:nvCxnSpPr>
        <p:spPr>
          <a:xfrm>
            <a:off x="5949152" y="2449928"/>
            <a:ext cx="5367" cy="99839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own Arrow 19">
            <a:extLst>
              <a:ext uri="{FF2B5EF4-FFF2-40B4-BE49-F238E27FC236}">
                <a16:creationId xmlns:a16="http://schemas.microsoft.com/office/drawing/2014/main" id="{A42081C8-E54D-854B-A3CA-5364866CAF26}"/>
              </a:ext>
            </a:extLst>
          </p:cNvPr>
          <p:cNvSpPr/>
          <p:nvPr/>
        </p:nvSpPr>
        <p:spPr>
          <a:xfrm>
            <a:off x="557765" y="2105849"/>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Oval 32">
            <a:extLst>
              <a:ext uri="{FF2B5EF4-FFF2-40B4-BE49-F238E27FC236}">
                <a16:creationId xmlns:a16="http://schemas.microsoft.com/office/drawing/2014/main" id="{EB775179-E21C-594E-BE42-BCBB402C3882}"/>
              </a:ext>
            </a:extLst>
          </p:cNvPr>
          <p:cNvSpPr/>
          <p:nvPr/>
        </p:nvSpPr>
        <p:spPr>
          <a:xfrm>
            <a:off x="342198" y="4998623"/>
            <a:ext cx="1772232" cy="1028782"/>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安全性与活性</a:t>
            </a:r>
          </a:p>
        </p:txBody>
      </p:sp>
      <p:sp>
        <p:nvSpPr>
          <p:cNvPr id="37" name="Down Arrow 36">
            <a:extLst>
              <a:ext uri="{FF2B5EF4-FFF2-40B4-BE49-F238E27FC236}">
                <a16:creationId xmlns:a16="http://schemas.microsoft.com/office/drawing/2014/main" id="{9F14BCBE-25B9-B64B-9A95-2E07FEFD3D31}"/>
              </a:ext>
            </a:extLst>
          </p:cNvPr>
          <p:cNvSpPr/>
          <p:nvPr/>
        </p:nvSpPr>
        <p:spPr>
          <a:xfrm rot="10800000">
            <a:off x="1653979" y="2087188"/>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extBox 31">
            <a:extLst>
              <a:ext uri="{FF2B5EF4-FFF2-40B4-BE49-F238E27FC236}">
                <a16:creationId xmlns:a16="http://schemas.microsoft.com/office/drawing/2014/main" id="{187071AF-E539-D04C-B732-BD2489B27118}"/>
              </a:ext>
            </a:extLst>
          </p:cNvPr>
          <p:cNvSpPr txBox="1"/>
          <p:nvPr/>
        </p:nvSpPr>
        <p:spPr>
          <a:xfrm>
            <a:off x="147373" y="354350"/>
            <a:ext cx="230063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a:p>
            <a:pPr algn="ctr"/>
            <a:r>
              <a:rPr lang="en-TW" dirty="0">
                <a:latin typeface="STXinwei" panose="02010800040101010101" pitchFamily="2" charset="-122"/>
                <a:ea typeface="STXinwei" panose="02010800040101010101" pitchFamily="2" charset="-122"/>
              </a:rPr>
              <a:t>抽象规格</a:t>
            </a:r>
          </a:p>
        </p:txBody>
      </p:sp>
      <p:sp>
        <p:nvSpPr>
          <p:cNvPr id="39" name="TextBox 38">
            <a:extLst>
              <a:ext uri="{FF2B5EF4-FFF2-40B4-BE49-F238E27FC236}">
                <a16:creationId xmlns:a16="http://schemas.microsoft.com/office/drawing/2014/main" id="{F2B988D2-896A-1A41-83D2-A8C7A2C30632}"/>
              </a:ext>
            </a:extLst>
          </p:cNvPr>
          <p:cNvSpPr txBox="1"/>
          <p:nvPr/>
        </p:nvSpPr>
        <p:spPr>
          <a:xfrm>
            <a:off x="93248" y="6075145"/>
            <a:ext cx="2315057"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Boundary Conditions</a:t>
            </a:r>
          </a:p>
          <a:p>
            <a:pPr algn="ctr"/>
            <a:r>
              <a:rPr lang="en-TW" dirty="0">
                <a:latin typeface="STXinwei" panose="02010800040101010101" pitchFamily="2" charset="-122"/>
                <a:ea typeface="STXinwei" panose="02010800040101010101" pitchFamily="2" charset="-122"/>
              </a:rPr>
              <a:t>边界条件</a:t>
            </a:r>
          </a:p>
        </p:txBody>
      </p:sp>
      <p:sp>
        <p:nvSpPr>
          <p:cNvPr id="42" name="Down Arrow 41">
            <a:extLst>
              <a:ext uri="{FF2B5EF4-FFF2-40B4-BE49-F238E27FC236}">
                <a16:creationId xmlns:a16="http://schemas.microsoft.com/office/drawing/2014/main" id="{01317D22-B467-B54B-9FE4-E2BD293D2F31}"/>
              </a:ext>
            </a:extLst>
          </p:cNvPr>
          <p:cNvSpPr/>
          <p:nvPr/>
        </p:nvSpPr>
        <p:spPr>
          <a:xfrm>
            <a:off x="543301" y="445248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3" name="Down Arrow 42">
            <a:extLst>
              <a:ext uri="{FF2B5EF4-FFF2-40B4-BE49-F238E27FC236}">
                <a16:creationId xmlns:a16="http://schemas.microsoft.com/office/drawing/2014/main" id="{E4E7AAF3-8A00-724D-962B-9FEBBB44B6E3}"/>
              </a:ext>
            </a:extLst>
          </p:cNvPr>
          <p:cNvSpPr/>
          <p:nvPr/>
        </p:nvSpPr>
        <p:spPr>
          <a:xfrm rot="10800000">
            <a:off x="1636290" y="447093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5" name="TextBox 44">
            <a:extLst>
              <a:ext uri="{FF2B5EF4-FFF2-40B4-BE49-F238E27FC236}">
                <a16:creationId xmlns:a16="http://schemas.microsoft.com/office/drawing/2014/main" id="{9950D5D6-4D8F-E341-9EC3-BA3706E7B703}"/>
              </a:ext>
            </a:extLst>
          </p:cNvPr>
          <p:cNvSpPr txBox="1"/>
          <p:nvPr/>
        </p:nvSpPr>
        <p:spPr>
          <a:xfrm>
            <a:off x="8567171" y="6141457"/>
            <a:ext cx="3647152" cy="369332"/>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交集与联集关系可用偏续集表达</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47" name="Oval 46">
            <a:extLst>
              <a:ext uri="{FF2B5EF4-FFF2-40B4-BE49-F238E27FC236}">
                <a16:creationId xmlns:a16="http://schemas.microsoft.com/office/drawing/2014/main" id="{47CA87DC-E847-884C-8953-7BBB228E80CE}"/>
              </a:ext>
            </a:extLst>
          </p:cNvPr>
          <p:cNvSpPr/>
          <p:nvPr/>
        </p:nvSpPr>
        <p:spPr>
          <a:xfrm>
            <a:off x="5551609" y="2743762"/>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Tree>
    <p:extLst>
      <p:ext uri="{BB962C8B-B14F-4D97-AF65-F5344CB8AC3E}">
        <p14:creationId xmlns:p14="http://schemas.microsoft.com/office/powerpoint/2010/main" val="2581043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何谓系统代数</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015285" y="1381991"/>
            <a:ext cx="10700365" cy="1938992"/>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US" altLang="zh-CN" sz="2000" dirty="0">
              <a:latin typeface="STXinwei" panose="02010800040101010101" pitchFamily="2" charset="-122"/>
              <a:ea typeface="STXinwei" panose="02010800040101010101" pitchFamily="2" charset="-122"/>
            </a:endParaRPr>
          </a:p>
          <a:p>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系统：有关联的元素集整体，称为系统。</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系统的数据内容包含被关联的元素与关联本体。</a:t>
            </a:r>
            <a:r>
              <a:rPr lang="en-US" altLang="zh-CN" sz="2000" dirty="0">
                <a:latin typeface="STXinwei" panose="02010800040101010101" pitchFamily="2" charset="-122"/>
                <a:ea typeface="STXinwei" panose="02010800040101010101" pitchFamily="2" charset="-122"/>
              </a:rPr>
              <a:t>)</a:t>
            </a:r>
          </a:p>
          <a:p>
            <a:r>
              <a:rPr lang="zh-CN" altLang="en-US" sz="2000" dirty="0">
                <a:latin typeface="STXinwei" panose="02010800040101010101" pitchFamily="2" charset="-122"/>
                <a:ea typeface="STXinwei" panose="02010800040101010101" pitchFamily="2" charset="-122"/>
              </a:rPr>
              <a:t>系统代数：通过具备封闭性的关联算符</a:t>
            </a:r>
            <a:r>
              <a:rPr lang="en-US" altLang="zh-CN" sz="2000" dirty="0">
                <a:latin typeface="STXinwei" panose="02010800040101010101" pitchFamily="2" charset="-122"/>
                <a:ea typeface="STXinwei" panose="02010800040101010101" pitchFamily="2" charset="-122"/>
              </a:rPr>
              <a:t>(</a:t>
            </a:r>
            <a:r>
              <a:rPr lang="zh-CN" altLang="en-US" sz="2000" dirty="0">
                <a:solidFill>
                  <a:srgbClr val="FF0000"/>
                </a:solidFill>
                <a:latin typeface="STXinwei" panose="02010800040101010101" pitchFamily="2" charset="-122"/>
                <a:ea typeface="STXinwei" panose="02010800040101010101" pitchFamily="2" charset="-122"/>
              </a:rPr>
              <a:t>函子</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标示与生成算元集的代数。</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982493"/>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
        <p:nvSpPr>
          <p:cNvPr id="7" name="Rectangle 6">
            <a:extLst>
              <a:ext uri="{FF2B5EF4-FFF2-40B4-BE49-F238E27FC236}">
                <a16:creationId xmlns:a16="http://schemas.microsoft.com/office/drawing/2014/main" id="{8B29CA9F-3566-AC4C-A9D0-DE816583AA52}"/>
              </a:ext>
            </a:extLst>
          </p:cNvPr>
          <p:cNvSpPr/>
          <p:nvPr/>
        </p:nvSpPr>
        <p:spPr>
          <a:xfrm>
            <a:off x="513705" y="3440822"/>
            <a:ext cx="4844516" cy="29447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60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587CD8D2-3808-BF4B-A5C9-3755DFEFE08A}"/>
              </a:ext>
            </a:extLst>
          </p:cNvPr>
          <p:cNvSpPr/>
          <p:nvPr/>
        </p:nvSpPr>
        <p:spPr>
          <a:xfrm>
            <a:off x="6884460" y="3440822"/>
            <a:ext cx="4844516" cy="294475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
        <p:nvSpPr>
          <p:cNvPr id="9" name="Right Arrow 8">
            <a:extLst>
              <a:ext uri="{FF2B5EF4-FFF2-40B4-BE49-F238E27FC236}">
                <a16:creationId xmlns:a16="http://schemas.microsoft.com/office/drawing/2014/main" id="{F00704B8-E7D8-D44D-B239-5F4BABC83816}"/>
              </a:ext>
            </a:extLst>
          </p:cNvPr>
          <p:cNvSpPr/>
          <p:nvPr/>
        </p:nvSpPr>
        <p:spPr>
          <a:xfrm>
            <a:off x="5358221" y="5420206"/>
            <a:ext cx="2011111"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10" name="Right Arrow 9">
            <a:extLst>
              <a:ext uri="{FF2B5EF4-FFF2-40B4-BE49-F238E27FC236}">
                <a16:creationId xmlns:a16="http://schemas.microsoft.com/office/drawing/2014/main" id="{A9324B6F-A9AF-F747-95EE-8DABFDD5A57B}"/>
              </a:ext>
            </a:extLst>
          </p:cNvPr>
          <p:cNvSpPr/>
          <p:nvPr/>
        </p:nvSpPr>
        <p:spPr>
          <a:xfrm flipH="1">
            <a:off x="5358222" y="3781943"/>
            <a:ext cx="2011110"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2" name="TextBox 1">
            <a:extLst>
              <a:ext uri="{FF2B5EF4-FFF2-40B4-BE49-F238E27FC236}">
                <a16:creationId xmlns:a16="http://schemas.microsoft.com/office/drawing/2014/main" id="{8079FB44-C45D-864C-A394-67F319479776}"/>
              </a:ext>
            </a:extLst>
          </p:cNvPr>
          <p:cNvSpPr txBox="1"/>
          <p:nvPr/>
        </p:nvSpPr>
        <p:spPr>
          <a:xfrm>
            <a:off x="9159081" y="3921562"/>
            <a:ext cx="295274" cy="369332"/>
          </a:xfrm>
          <a:prstGeom prst="rect">
            <a:avLst/>
          </a:prstGeom>
          <a:noFill/>
        </p:spPr>
        <p:txBody>
          <a:bodyPr wrap="none" rtlCol="0">
            <a:spAutoFit/>
          </a:bodyPr>
          <a:lstStyle/>
          <a:p>
            <a:r>
              <a:rPr lang="en-TW" dirty="0"/>
              <a:t>a</a:t>
            </a:r>
          </a:p>
        </p:txBody>
      </p:sp>
      <p:sp>
        <p:nvSpPr>
          <p:cNvPr id="11" name="TextBox 10">
            <a:extLst>
              <a:ext uri="{FF2B5EF4-FFF2-40B4-BE49-F238E27FC236}">
                <a16:creationId xmlns:a16="http://schemas.microsoft.com/office/drawing/2014/main" id="{6ADA20D5-BA43-5142-94E2-B1AD2AC13C19}"/>
              </a:ext>
            </a:extLst>
          </p:cNvPr>
          <p:cNvSpPr txBox="1"/>
          <p:nvPr/>
        </p:nvSpPr>
        <p:spPr>
          <a:xfrm>
            <a:off x="8304977" y="4728530"/>
            <a:ext cx="306494" cy="369332"/>
          </a:xfrm>
          <a:prstGeom prst="rect">
            <a:avLst/>
          </a:prstGeom>
          <a:noFill/>
        </p:spPr>
        <p:txBody>
          <a:bodyPr wrap="none" rtlCol="0">
            <a:spAutoFit/>
          </a:bodyPr>
          <a:lstStyle/>
          <a:p>
            <a:r>
              <a:rPr lang="en-TW" dirty="0"/>
              <a:t>b</a:t>
            </a:r>
          </a:p>
        </p:txBody>
      </p:sp>
      <p:sp>
        <p:nvSpPr>
          <p:cNvPr id="12" name="TextBox 11">
            <a:extLst>
              <a:ext uri="{FF2B5EF4-FFF2-40B4-BE49-F238E27FC236}">
                <a16:creationId xmlns:a16="http://schemas.microsoft.com/office/drawing/2014/main" id="{9FD97E04-216E-514E-84D5-301FD0777BBB}"/>
              </a:ext>
            </a:extLst>
          </p:cNvPr>
          <p:cNvSpPr txBox="1"/>
          <p:nvPr/>
        </p:nvSpPr>
        <p:spPr>
          <a:xfrm>
            <a:off x="10014743" y="4762706"/>
            <a:ext cx="282450" cy="369332"/>
          </a:xfrm>
          <a:prstGeom prst="rect">
            <a:avLst/>
          </a:prstGeom>
          <a:noFill/>
        </p:spPr>
        <p:txBody>
          <a:bodyPr wrap="none" rtlCol="0">
            <a:spAutoFit/>
          </a:bodyPr>
          <a:lstStyle/>
          <a:p>
            <a:r>
              <a:rPr lang="en-TW" dirty="0"/>
              <a:t>c</a:t>
            </a:r>
          </a:p>
        </p:txBody>
      </p:sp>
      <p:sp>
        <p:nvSpPr>
          <p:cNvPr id="14" name="TextBox 13">
            <a:extLst>
              <a:ext uri="{FF2B5EF4-FFF2-40B4-BE49-F238E27FC236}">
                <a16:creationId xmlns:a16="http://schemas.microsoft.com/office/drawing/2014/main" id="{7202F11F-2D7C-884A-97FB-DF705E82DC14}"/>
              </a:ext>
            </a:extLst>
          </p:cNvPr>
          <p:cNvSpPr txBox="1"/>
          <p:nvPr/>
        </p:nvSpPr>
        <p:spPr>
          <a:xfrm>
            <a:off x="9147861" y="5660638"/>
            <a:ext cx="306494" cy="369332"/>
          </a:xfrm>
          <a:prstGeom prst="rect">
            <a:avLst/>
          </a:prstGeom>
          <a:noFill/>
        </p:spPr>
        <p:txBody>
          <a:bodyPr wrap="none" rtlCol="0">
            <a:spAutoFit/>
          </a:bodyPr>
          <a:lstStyle/>
          <a:p>
            <a:r>
              <a:rPr lang="en-TW" dirty="0"/>
              <a:t>d</a:t>
            </a:r>
          </a:p>
        </p:txBody>
      </p:sp>
      <p:cxnSp>
        <p:nvCxnSpPr>
          <p:cNvPr id="4" name="Straight Arrow Connector 3">
            <a:extLst>
              <a:ext uri="{FF2B5EF4-FFF2-40B4-BE49-F238E27FC236}">
                <a16:creationId xmlns:a16="http://schemas.microsoft.com/office/drawing/2014/main" id="{BC8F9519-9693-6C41-8938-4C0F720B29BC}"/>
              </a:ext>
            </a:extLst>
          </p:cNvPr>
          <p:cNvCxnSpPr>
            <a:stCxn id="2" idx="1"/>
            <a:endCxn id="11" idx="0"/>
          </p:cNvCxnSpPr>
          <p:nvPr/>
        </p:nvCxnSpPr>
        <p:spPr>
          <a:xfrm flipH="1">
            <a:off x="8458224" y="4106228"/>
            <a:ext cx="700857" cy="6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C767AF-0C12-5E41-BDA0-C02DCE2D1C82}"/>
              </a:ext>
            </a:extLst>
          </p:cNvPr>
          <p:cNvCxnSpPr>
            <a:cxnSpLocks/>
            <a:stCxn id="11" idx="2"/>
            <a:endCxn id="14" idx="1"/>
          </p:cNvCxnSpPr>
          <p:nvPr/>
        </p:nvCxnSpPr>
        <p:spPr>
          <a:xfrm>
            <a:off x="8458224" y="5097862"/>
            <a:ext cx="689637" cy="74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24B31F-D50C-B443-A5A9-2ECDB1C90C22}"/>
              </a:ext>
            </a:extLst>
          </p:cNvPr>
          <p:cNvCxnSpPr>
            <a:cxnSpLocks/>
            <a:stCxn id="14" idx="3"/>
            <a:endCxn id="12" idx="2"/>
          </p:cNvCxnSpPr>
          <p:nvPr/>
        </p:nvCxnSpPr>
        <p:spPr>
          <a:xfrm flipV="1">
            <a:off x="9454355" y="5132038"/>
            <a:ext cx="701613" cy="71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054FA2-64D5-1C43-A3C3-E1075AF1D0C4}"/>
              </a:ext>
            </a:extLst>
          </p:cNvPr>
          <p:cNvCxnSpPr>
            <a:cxnSpLocks/>
            <a:stCxn id="12" idx="0"/>
            <a:endCxn id="2" idx="3"/>
          </p:cNvCxnSpPr>
          <p:nvPr/>
        </p:nvCxnSpPr>
        <p:spPr>
          <a:xfrm flipH="1" flipV="1">
            <a:off x="9454355" y="4106228"/>
            <a:ext cx="701613" cy="65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5CE8CD3-6E52-0C4B-82EE-4756726F9D80}"/>
              </a:ext>
            </a:extLst>
          </p:cNvPr>
          <p:cNvCxnSpPr>
            <a:cxnSpLocks/>
          </p:cNvCxnSpPr>
          <p:nvPr/>
        </p:nvCxnSpPr>
        <p:spPr>
          <a:xfrm rot="10800000" flipV="1">
            <a:off x="8619164" y="4908618"/>
            <a:ext cx="1363887" cy="134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2D0664-BFF3-8B4A-8631-99492BC0E212}"/>
              </a:ext>
            </a:extLst>
          </p:cNvPr>
          <p:cNvSpPr txBox="1"/>
          <p:nvPr/>
        </p:nvSpPr>
        <p:spPr>
          <a:xfrm>
            <a:off x="8532721" y="4133488"/>
            <a:ext cx="300082" cy="369332"/>
          </a:xfrm>
          <a:prstGeom prst="rect">
            <a:avLst/>
          </a:prstGeom>
          <a:noFill/>
        </p:spPr>
        <p:txBody>
          <a:bodyPr wrap="none" rtlCol="0">
            <a:spAutoFit/>
          </a:bodyPr>
          <a:lstStyle/>
          <a:p>
            <a:r>
              <a:rPr lang="en-TW" dirty="0"/>
              <a:t>e</a:t>
            </a:r>
          </a:p>
        </p:txBody>
      </p:sp>
      <p:sp>
        <p:nvSpPr>
          <p:cNvPr id="40" name="TextBox 39">
            <a:extLst>
              <a:ext uri="{FF2B5EF4-FFF2-40B4-BE49-F238E27FC236}">
                <a16:creationId xmlns:a16="http://schemas.microsoft.com/office/drawing/2014/main" id="{CC26C7AE-CBE2-F747-9062-4EA9A2C9BA9A}"/>
              </a:ext>
            </a:extLst>
          </p:cNvPr>
          <p:cNvSpPr txBox="1"/>
          <p:nvPr/>
        </p:nvSpPr>
        <p:spPr>
          <a:xfrm>
            <a:off x="8589076" y="5333247"/>
            <a:ext cx="255198" cy="369332"/>
          </a:xfrm>
          <a:prstGeom prst="rect">
            <a:avLst/>
          </a:prstGeom>
          <a:noFill/>
        </p:spPr>
        <p:txBody>
          <a:bodyPr wrap="none" rtlCol="0">
            <a:spAutoFit/>
          </a:bodyPr>
          <a:lstStyle/>
          <a:p>
            <a:r>
              <a:rPr lang="en-TW" dirty="0"/>
              <a:t>f</a:t>
            </a:r>
          </a:p>
        </p:txBody>
      </p:sp>
      <p:sp>
        <p:nvSpPr>
          <p:cNvPr id="41" name="TextBox 40">
            <a:extLst>
              <a:ext uri="{FF2B5EF4-FFF2-40B4-BE49-F238E27FC236}">
                <a16:creationId xmlns:a16="http://schemas.microsoft.com/office/drawing/2014/main" id="{2161119A-3C76-FB45-9B0F-478E0EF5EA75}"/>
              </a:ext>
            </a:extLst>
          </p:cNvPr>
          <p:cNvSpPr txBox="1"/>
          <p:nvPr/>
        </p:nvSpPr>
        <p:spPr>
          <a:xfrm>
            <a:off x="9719515" y="4156947"/>
            <a:ext cx="306494" cy="369332"/>
          </a:xfrm>
          <a:prstGeom prst="rect">
            <a:avLst/>
          </a:prstGeom>
          <a:noFill/>
        </p:spPr>
        <p:txBody>
          <a:bodyPr wrap="none" rtlCol="0">
            <a:spAutoFit/>
          </a:bodyPr>
          <a:lstStyle/>
          <a:p>
            <a:r>
              <a:rPr lang="en-TW" dirty="0"/>
              <a:t>h</a:t>
            </a:r>
          </a:p>
        </p:txBody>
      </p:sp>
      <p:sp>
        <p:nvSpPr>
          <p:cNvPr id="42" name="TextBox 41">
            <a:extLst>
              <a:ext uri="{FF2B5EF4-FFF2-40B4-BE49-F238E27FC236}">
                <a16:creationId xmlns:a16="http://schemas.microsoft.com/office/drawing/2014/main" id="{797A9C28-DF48-8648-B149-557467EA164A}"/>
              </a:ext>
            </a:extLst>
          </p:cNvPr>
          <p:cNvSpPr txBox="1"/>
          <p:nvPr/>
        </p:nvSpPr>
        <p:spPr>
          <a:xfrm>
            <a:off x="9757942" y="5355115"/>
            <a:ext cx="293670" cy="369332"/>
          </a:xfrm>
          <a:prstGeom prst="rect">
            <a:avLst/>
          </a:prstGeom>
          <a:noFill/>
        </p:spPr>
        <p:txBody>
          <a:bodyPr wrap="none" rtlCol="0">
            <a:spAutoFit/>
          </a:bodyPr>
          <a:lstStyle/>
          <a:p>
            <a:r>
              <a:rPr lang="en-TW" dirty="0"/>
              <a:t>g</a:t>
            </a:r>
          </a:p>
        </p:txBody>
      </p:sp>
      <p:graphicFrame>
        <p:nvGraphicFramePr>
          <p:cNvPr id="38" name="Table 42">
            <a:extLst>
              <a:ext uri="{FF2B5EF4-FFF2-40B4-BE49-F238E27FC236}">
                <a16:creationId xmlns:a16="http://schemas.microsoft.com/office/drawing/2014/main" id="{9762ED6A-0AFF-A549-8BC6-597CDA9FBFAF}"/>
              </a:ext>
            </a:extLst>
          </p:cNvPr>
          <p:cNvGraphicFramePr>
            <a:graphicFrameLocks noGrp="1"/>
          </p:cNvGraphicFramePr>
          <p:nvPr>
            <p:extLst>
              <p:ext uri="{D42A27DB-BD31-4B8C-83A1-F6EECF244321}">
                <p14:modId xmlns:p14="http://schemas.microsoft.com/office/powerpoint/2010/main" val="1506072653"/>
              </p:ext>
            </p:extLst>
          </p:nvPr>
        </p:nvGraphicFramePr>
        <p:xfrm>
          <a:off x="572145" y="3537018"/>
          <a:ext cx="4681716" cy="2743200"/>
        </p:xfrm>
        <a:graphic>
          <a:graphicData uri="http://schemas.openxmlformats.org/drawingml/2006/table">
            <a:tbl>
              <a:tblPr firstRow="1" bandRow="1">
                <a:tableStyleId>{7E9639D4-E3E2-4D34-9284-5A2195B3D0D7}</a:tableStyleId>
              </a:tblPr>
              <a:tblGrid>
                <a:gridCol w="770459">
                  <a:extLst>
                    <a:ext uri="{9D8B030D-6E8A-4147-A177-3AD203B41FA5}">
                      <a16:colId xmlns:a16="http://schemas.microsoft.com/office/drawing/2014/main" val="3665716589"/>
                    </a:ext>
                  </a:extLst>
                </a:gridCol>
                <a:gridCol w="955964">
                  <a:extLst>
                    <a:ext uri="{9D8B030D-6E8A-4147-A177-3AD203B41FA5}">
                      <a16:colId xmlns:a16="http://schemas.microsoft.com/office/drawing/2014/main" val="915478019"/>
                    </a:ext>
                  </a:extLst>
                </a:gridCol>
                <a:gridCol w="1298864">
                  <a:extLst>
                    <a:ext uri="{9D8B030D-6E8A-4147-A177-3AD203B41FA5}">
                      <a16:colId xmlns:a16="http://schemas.microsoft.com/office/drawing/2014/main" val="3519665213"/>
                    </a:ext>
                  </a:extLst>
                </a:gridCol>
                <a:gridCol w="1656429">
                  <a:extLst>
                    <a:ext uri="{9D8B030D-6E8A-4147-A177-3AD203B41FA5}">
                      <a16:colId xmlns:a16="http://schemas.microsoft.com/office/drawing/2014/main" val="1077937957"/>
                    </a:ext>
                  </a:extLst>
                </a:gridCol>
              </a:tblGrid>
              <a:tr h="266450">
                <a:tc>
                  <a:txBody>
                    <a:bodyPr/>
                    <a:lstStyle/>
                    <a:p>
                      <a:r>
                        <a:rPr lang="en-TW" sz="1200" dirty="0"/>
                        <a:t>ID</a:t>
                      </a:r>
                      <a:r>
                        <a:rPr lang="en-US" sz="1200" dirty="0"/>
                        <a:t>(</a:t>
                      </a:r>
                      <a:r>
                        <a:rPr lang="en-TW" sz="1200" dirty="0">
                          <a:solidFill>
                            <a:srgbClr val="FF0000"/>
                          </a:solidFill>
                        </a:rPr>
                        <a:t>Set</a:t>
                      </a:r>
                      <a:r>
                        <a:rPr lang="en-US" sz="1200" dirty="0"/>
                        <a:t>)</a:t>
                      </a:r>
                      <a:endParaRPr lang="en-TW" sz="1200" dirty="0"/>
                    </a:p>
                  </a:txBody>
                  <a:tcPr/>
                </a:tc>
                <a:tc>
                  <a:txBody>
                    <a:bodyPr/>
                    <a:lstStyle/>
                    <a:p>
                      <a:r>
                        <a:rPr lang="en-US" sz="1200" dirty="0"/>
                        <a:t>N</a:t>
                      </a:r>
                      <a:r>
                        <a:rPr lang="en-TW" sz="1200" dirty="0"/>
                        <a:t>ame</a:t>
                      </a:r>
                      <a:r>
                        <a:rPr lang="en-US" sz="1200" dirty="0"/>
                        <a:t>(</a:t>
                      </a:r>
                      <a:r>
                        <a:rPr lang="en-TW" sz="1200" dirty="0">
                          <a:solidFill>
                            <a:srgbClr val="FF0000"/>
                          </a:solidFill>
                        </a:rPr>
                        <a:t>Set</a:t>
                      </a:r>
                      <a:r>
                        <a:rPr lang="en-US" sz="1200" dirty="0"/>
                        <a:t>)</a:t>
                      </a:r>
                      <a:endParaRPr lang="en-TW" sz="1200" dirty="0"/>
                    </a:p>
                  </a:txBody>
                  <a:tcPr/>
                </a:tc>
                <a:tc>
                  <a:txBody>
                    <a:bodyPr/>
                    <a:lstStyle/>
                    <a:p>
                      <a:r>
                        <a:rPr lang="en-TW" sz="1200" dirty="0"/>
                        <a:t>Type</a:t>
                      </a:r>
                      <a:r>
                        <a:rPr lang="zh-CN" altLang="en-US" sz="1200" dirty="0"/>
                        <a:t>（数据类型）</a:t>
                      </a:r>
                      <a:endParaRPr lang="en-TW" sz="1200" dirty="0"/>
                    </a:p>
                  </a:txBody>
                  <a:tcPr/>
                </a:tc>
                <a:tc>
                  <a:txBody>
                    <a:bodyPr/>
                    <a:lstStyle/>
                    <a:p>
                      <a:r>
                        <a:rPr lang="en-TW" sz="1200" dirty="0"/>
                        <a:t>Ordered parameters</a:t>
                      </a:r>
                    </a:p>
                  </a:txBody>
                  <a:tcPr/>
                </a:tc>
                <a:extLst>
                  <a:ext uri="{0D108BD9-81ED-4DB2-BD59-A6C34878D82A}">
                    <a16:rowId xmlns:a16="http://schemas.microsoft.com/office/drawing/2014/main" val="4019285255"/>
                  </a:ext>
                </a:extLst>
              </a:tr>
              <a:tr h="266450">
                <a:tc>
                  <a:txBody>
                    <a:bodyPr/>
                    <a:lstStyle/>
                    <a:p>
                      <a:r>
                        <a:rPr lang="en-TW" sz="1200" dirty="0"/>
                        <a:t>0</a:t>
                      </a:r>
                    </a:p>
                  </a:txBody>
                  <a:tcPr/>
                </a:tc>
                <a:tc>
                  <a:txBody>
                    <a:bodyPr/>
                    <a:lstStyle/>
                    <a:p>
                      <a:r>
                        <a:rPr lang="en-TW" sz="1200" dirty="0"/>
                        <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043997980"/>
                  </a:ext>
                </a:extLst>
              </a:tr>
              <a:tr h="266450">
                <a:tc>
                  <a:txBody>
                    <a:bodyPr/>
                    <a:lstStyle/>
                    <a:p>
                      <a:r>
                        <a:rPr lang="en-TW" sz="1200" dirty="0"/>
                        <a:t>1</a:t>
                      </a:r>
                    </a:p>
                  </a:txBody>
                  <a:tcPr/>
                </a:tc>
                <a:tc>
                  <a:txBody>
                    <a:bodyPr/>
                    <a:lstStyle/>
                    <a:p>
                      <a:r>
                        <a:rPr lang="en-TW" sz="1200" dirty="0"/>
                        <a:t>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43596608"/>
                  </a:ext>
                </a:extLst>
              </a:tr>
              <a:tr h="266450">
                <a:tc>
                  <a:txBody>
                    <a:bodyPr/>
                    <a:lstStyle/>
                    <a:p>
                      <a:r>
                        <a:rPr lang="en-TW" sz="1200" dirty="0"/>
                        <a:t>2</a:t>
                      </a:r>
                    </a:p>
                  </a:txBody>
                  <a:tcPr/>
                </a:tc>
                <a:tc>
                  <a:txBody>
                    <a:bodyPr/>
                    <a:lstStyle/>
                    <a:p>
                      <a:r>
                        <a:rPr lang="en-TW" sz="1200"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3672425223"/>
                  </a:ext>
                </a:extLst>
              </a:tr>
              <a:tr h="266450">
                <a:tc>
                  <a:txBody>
                    <a:bodyPr/>
                    <a:lstStyle/>
                    <a:p>
                      <a:r>
                        <a:rPr lang="en-TW" sz="1200" dirty="0"/>
                        <a:t>3</a:t>
                      </a:r>
                    </a:p>
                  </a:txBody>
                  <a:tcPr/>
                </a:tc>
                <a:tc>
                  <a:txBody>
                    <a:bodyPr/>
                    <a:lstStyle/>
                    <a:p>
                      <a:r>
                        <a:rPr lang="en-TW" sz="1200" dirty="0"/>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OBJECT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点</a:t>
                      </a:r>
                      <a:r>
                        <a:rPr kumimoji="0" lang="en-US" altLang="zh-CN"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93024561"/>
                  </a:ext>
                </a:extLst>
              </a:tr>
              <a:tr h="266450">
                <a:tc>
                  <a:txBody>
                    <a:bodyPr/>
                    <a:lstStyle/>
                    <a:p>
                      <a:r>
                        <a:rPr lang="en-TW" sz="1200" dirty="0"/>
                        <a:t>4</a:t>
                      </a:r>
                    </a:p>
                  </a:txBody>
                  <a:tcPr/>
                </a:tc>
                <a:tc>
                  <a:txBody>
                    <a:bodyPr/>
                    <a:lstStyle/>
                    <a:p>
                      <a:r>
                        <a:rPr lang="en-TW" sz="12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(a,b)</a:t>
                      </a:r>
                    </a:p>
                  </a:txBody>
                  <a:tcPr/>
                </a:tc>
                <a:extLst>
                  <a:ext uri="{0D108BD9-81ED-4DB2-BD59-A6C34878D82A}">
                    <a16:rowId xmlns:a16="http://schemas.microsoft.com/office/drawing/2014/main" val="1401404965"/>
                  </a:ext>
                </a:extLst>
              </a:tr>
              <a:tr h="266450">
                <a:tc>
                  <a:txBody>
                    <a:bodyPr/>
                    <a:lstStyle/>
                    <a:p>
                      <a:r>
                        <a:rPr lang="en-TW" sz="1200" dirty="0"/>
                        <a:t>5</a:t>
                      </a:r>
                    </a:p>
                  </a:txBody>
                  <a:tcPr/>
                </a:tc>
                <a:tc>
                  <a:txBody>
                    <a:bodyPr/>
                    <a:lstStyle/>
                    <a:p>
                      <a:r>
                        <a:rPr lang="en-TW" sz="1200" dirty="0"/>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(b,d)</a:t>
                      </a:r>
                    </a:p>
                  </a:txBody>
                  <a:tcPr/>
                </a:tc>
                <a:extLst>
                  <a:ext uri="{0D108BD9-81ED-4DB2-BD59-A6C34878D82A}">
                    <a16:rowId xmlns:a16="http://schemas.microsoft.com/office/drawing/2014/main" val="2325960359"/>
                  </a:ext>
                </a:extLst>
              </a:tr>
              <a:tr h="266450">
                <a:tc>
                  <a:txBody>
                    <a:bodyPr/>
                    <a:lstStyle/>
                    <a:p>
                      <a:r>
                        <a:rPr lang="en-TW" sz="1200" dirty="0"/>
                        <a:t>6</a:t>
                      </a:r>
                    </a:p>
                  </a:txBody>
                  <a:tcPr/>
                </a:tc>
                <a:tc>
                  <a:txBody>
                    <a:bodyPr/>
                    <a:lstStyle/>
                    <a:p>
                      <a:r>
                        <a:rPr lang="en-TW" sz="1200" dirty="0"/>
                        <a:t>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(d,c)</a:t>
                      </a:r>
                    </a:p>
                  </a:txBody>
                  <a:tcPr/>
                </a:tc>
                <a:extLst>
                  <a:ext uri="{0D108BD9-81ED-4DB2-BD59-A6C34878D82A}">
                    <a16:rowId xmlns:a16="http://schemas.microsoft.com/office/drawing/2014/main" val="788968299"/>
                  </a:ext>
                </a:extLst>
              </a:tr>
              <a:tr h="266450">
                <a:tc>
                  <a:txBody>
                    <a:bodyPr/>
                    <a:lstStyle/>
                    <a:p>
                      <a:r>
                        <a:rPr lang="en-TW" sz="1200" dirty="0"/>
                        <a:t>7</a:t>
                      </a:r>
                    </a:p>
                  </a:txBody>
                  <a:tcPr/>
                </a:tc>
                <a:tc>
                  <a:txBody>
                    <a:bodyPr/>
                    <a:lstStyle/>
                    <a:p>
                      <a:r>
                        <a:rPr lang="en-TW" sz="1200" dirty="0"/>
                        <a: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(c,a)</a:t>
                      </a:r>
                    </a:p>
                  </a:txBody>
                  <a:tcPr/>
                </a:tc>
                <a:extLst>
                  <a:ext uri="{0D108BD9-81ED-4DB2-BD59-A6C34878D82A}">
                    <a16:rowId xmlns:a16="http://schemas.microsoft.com/office/drawing/2014/main" val="967834960"/>
                  </a:ext>
                </a:extLst>
              </a:tr>
              <a:tr h="266450">
                <a:tc>
                  <a:txBody>
                    <a:bodyPr/>
                    <a:lstStyle/>
                    <a:p>
                      <a:r>
                        <a:rPr lang="en-TW" sz="1200" dirty="0"/>
                        <a:t>8</a:t>
                      </a:r>
                    </a:p>
                  </a:txBody>
                  <a:tcPr/>
                </a:tc>
                <a:tc>
                  <a:txBody>
                    <a:bodyPr/>
                    <a:lstStyle/>
                    <a:p>
                      <a:r>
                        <a:rPr lang="en-TW" sz="1200" dirty="0">
                          <a:solidFill>
                            <a:schemeClr val="bg2">
                              <a:lumMod val="90000"/>
                            </a:schemeClr>
                          </a:solidFill>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lang="en-TW" sz="1200" dirty="0">
                        <a:solidFill>
                          <a:schemeClr val="bg2">
                            <a:lumMod val="9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EDGE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边</a:t>
                      </a:r>
                      <a:r>
                        <a:rPr kumimoji="0" lang="en-TW"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(d,b)</a:t>
                      </a:r>
                    </a:p>
                  </a:txBody>
                  <a:tcPr/>
                </a:tc>
                <a:extLst>
                  <a:ext uri="{0D108BD9-81ED-4DB2-BD59-A6C34878D82A}">
                    <a16:rowId xmlns:a16="http://schemas.microsoft.com/office/drawing/2014/main" val="1164335652"/>
                  </a:ext>
                </a:extLst>
              </a:tr>
            </a:tbl>
          </a:graphicData>
        </a:graphic>
      </p:graphicFrame>
      <p:sp>
        <p:nvSpPr>
          <p:cNvPr id="43" name="TextBox 42">
            <a:extLst>
              <a:ext uri="{FF2B5EF4-FFF2-40B4-BE49-F238E27FC236}">
                <a16:creationId xmlns:a16="http://schemas.microsoft.com/office/drawing/2014/main" id="{860E73DE-2973-D34D-9408-C8D63CB610EC}"/>
              </a:ext>
            </a:extLst>
          </p:cNvPr>
          <p:cNvSpPr txBox="1"/>
          <p:nvPr/>
        </p:nvSpPr>
        <p:spPr>
          <a:xfrm>
            <a:off x="1867684" y="6388581"/>
            <a:ext cx="209063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集合范畴记为</a:t>
            </a:r>
            <a:r>
              <a:rPr lang="zh-TW" altLang="en-US" dirty="0">
                <a:latin typeface="STXinwei" panose="02010800040101010101" pitchFamily="2" charset="-122"/>
                <a:ea typeface="STXinwei" panose="02010800040101010101" pitchFamily="2" charset="-122"/>
              </a:rPr>
              <a:t>：</a:t>
            </a:r>
            <a:r>
              <a:rPr lang="en-TW" dirty="0">
                <a:solidFill>
                  <a:srgbClr val="FF0000"/>
                </a:solidFill>
                <a:latin typeface="ACADEMY ENGRAVED LET PLAIN:1.0" panose="02000000000000000000" pitchFamily="2" charset="0"/>
                <a:ea typeface="STXinwei" panose="02010800040101010101" pitchFamily="2" charset="-122"/>
              </a:rPr>
              <a:t>Set</a:t>
            </a:r>
          </a:p>
        </p:txBody>
      </p:sp>
    </p:spTree>
    <p:extLst>
      <p:ext uri="{BB962C8B-B14F-4D97-AF65-F5344CB8AC3E}">
        <p14:creationId xmlns:p14="http://schemas.microsoft.com/office/powerpoint/2010/main" val="2498654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r>
              <a:rPr lang="zh-CN" altLang="en-US" sz="3200" dirty="0">
                <a:solidFill>
                  <a:srgbClr val="C00000"/>
                </a:solidFill>
                <a:latin typeface="STXinwei" panose="02010800040101010101" pitchFamily="2" charset="-122"/>
                <a:ea typeface="STXinwei" panose="02010800040101010101" pitchFamily="2" charset="-122"/>
              </a:rPr>
              <a:t>：将多领域数据类型</a:t>
            </a:r>
            <a:r>
              <a:rPr lang="zh-CN" altLang="en-TW" sz="3200" dirty="0">
                <a:solidFill>
                  <a:srgbClr val="C00000"/>
                </a:solidFill>
                <a:latin typeface="STXinwei" panose="02010800040101010101" pitchFamily="2" charset="-122"/>
                <a:ea typeface="STXinwei" panose="02010800040101010101" pitchFamily="2" charset="-122"/>
              </a:rPr>
              <a:t>对应于</a:t>
            </a:r>
            <a:r>
              <a:rPr lang="zh-CN" altLang="en-US" sz="3200" dirty="0">
                <a:solidFill>
                  <a:srgbClr val="C00000"/>
                </a:solidFill>
                <a:latin typeface="STXinwei" panose="02010800040101010101" pitchFamily="2" charset="-122"/>
                <a:ea typeface="STXinwei" panose="02010800040101010101" pitchFamily="2" charset="-122"/>
              </a:rPr>
              <a:t>命名空间的函数</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30</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47907" y="1569190"/>
            <a:ext cx="7571303" cy="584775"/>
          </a:xfrm>
          <a:prstGeom prst="rect">
            <a:avLst/>
          </a:prstGeom>
          <a:noFill/>
        </p:spPr>
        <p:txBody>
          <a:bodyPr wrap="none" rtlCol="0">
            <a:spAutoFit/>
          </a:bodyPr>
          <a:lstStyle/>
          <a:p>
            <a:pPr algn="ctr"/>
            <a:r>
              <a:rPr lang="en-TW" sz="3200" dirty="0">
                <a:latin typeface="STXinwei" panose="02010800040101010101" pitchFamily="2" charset="-122"/>
                <a:ea typeface="STXinwei" panose="02010800040101010101" pitchFamily="2" charset="-122"/>
              </a:rPr>
              <a:t>函子是</a:t>
            </a:r>
            <a:r>
              <a:rPr lang="en-TW" sz="3200" dirty="0">
                <a:solidFill>
                  <a:srgbClr val="FF0000"/>
                </a:solidFill>
                <a:latin typeface="STXinwei" panose="02010800040101010101" pitchFamily="2" charset="-122"/>
                <a:ea typeface="STXinwei" panose="02010800040101010101" pitchFamily="2" charset="-122"/>
              </a:rPr>
              <a:t>联通多层次</a:t>
            </a:r>
            <a:r>
              <a:rPr lang="en-TW" sz="3200" dirty="0">
                <a:latin typeface="STXinwei" panose="02010800040101010101" pitchFamily="2" charset="-122"/>
                <a:ea typeface="STXinwei" panose="02010800040101010101" pitchFamily="2" charset="-122"/>
              </a:rPr>
              <a:t>系统数据的映射机制</a:t>
            </a:r>
            <a:r>
              <a:rPr lang="zh-CN" altLang="en-US" sz="3200" dirty="0">
                <a:latin typeface="STXinwei" panose="02010800040101010101" pitchFamily="2" charset="-122"/>
                <a:ea typeface="STXinwei" panose="02010800040101010101" pitchFamily="2" charset="-122"/>
              </a:rPr>
              <a:t>。</a:t>
            </a:r>
            <a:endParaRPr lang="en-US" altLang="zh-CN" sz="32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3175761" y="2044301"/>
            <a:ext cx="3741731"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59324" y="1453774"/>
            <a:ext cx="3741730" cy="230832"/>
          </a:xfrm>
          <a:prstGeom prst="rect">
            <a:avLst/>
          </a:prstGeom>
          <a:noFill/>
        </p:spPr>
        <p:txBody>
          <a:bodyPr wrap="none" rtlCol="0">
            <a:spAutoFit/>
          </a:bodyPr>
          <a:lstStyle/>
          <a:p>
            <a:pPr algn="ctr"/>
            <a:r>
              <a:rPr lang="en-US" sz="900" dirty="0" err="1">
                <a:latin typeface="STXinwei" panose="02010800040101010101" pitchFamily="2" charset="-122"/>
                <a:ea typeface="STXinwei" panose="02010800040101010101" pitchFamily="2" charset="-122"/>
              </a:rPr>
              <a:t>函子</a:t>
            </a:r>
            <a:r>
              <a:rPr lang="en-US" sz="900" dirty="0">
                <a:latin typeface="STXinwei" panose="02010800040101010101" pitchFamily="2" charset="-122"/>
                <a:ea typeface="STXinwei" panose="02010800040101010101" pitchFamily="2" charset="-122"/>
              </a:rPr>
              <a:t>(</a:t>
            </a:r>
            <a:r>
              <a:rPr lang="en-US" sz="900" dirty="0">
                <a:latin typeface="STXinwei" panose="02010800040101010101" pitchFamily="2" charset="-122"/>
                <a:ea typeface="STXinwei" panose="02010800040101010101" pitchFamily="2" charset="-122"/>
                <a:hlinkClick r:id="rId4"/>
              </a:rPr>
              <a:t>Functor</a:t>
            </a:r>
            <a:r>
              <a:rPr lang="en-US" sz="900" dirty="0">
                <a:latin typeface="STXinwei" panose="02010800040101010101" pitchFamily="2" charset="-122"/>
                <a:ea typeface="STXinwei" panose="02010800040101010101" pitchFamily="2" charset="-122"/>
              </a:rPr>
              <a:t>)</a:t>
            </a:r>
            <a:r>
              <a:rPr lang="en-US" sz="900" dirty="0" err="1">
                <a:latin typeface="STXinwei" panose="02010800040101010101" pitchFamily="2" charset="-122"/>
                <a:ea typeface="STXinwei" panose="02010800040101010101" pitchFamily="2" charset="-122"/>
              </a:rPr>
              <a:t>的介绍</a:t>
            </a:r>
            <a:r>
              <a:rPr lang="zh-CN" altLang="en-US" sz="900" dirty="0">
                <a:latin typeface="STXinwei" panose="02010800040101010101" pitchFamily="2" charset="-122"/>
                <a:ea typeface="STXinwei" panose="02010800040101010101" pitchFamily="2" charset="-122"/>
              </a:rPr>
              <a:t>，请见：</a:t>
            </a:r>
            <a:r>
              <a:rPr lang="en-US" altLang="zh-CN" sz="900" dirty="0">
                <a:latin typeface="STXinwei" panose="02010800040101010101" pitchFamily="2" charset="-122"/>
                <a:ea typeface="STXinwei" panose="02010800040101010101" pitchFamily="2" charset="-122"/>
                <a:hlinkClick r:id="rId5" action="ppaction://hlinksldjump"/>
              </a:rPr>
              <a:t>A General Theory of Natural Equivalence</a:t>
            </a:r>
            <a:endParaRPr lang="en-TW" sz="9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510175" y="2220627"/>
            <a:ext cx="9556143" cy="646331"/>
          </a:xfrm>
          <a:prstGeom prst="rect">
            <a:avLst/>
          </a:prstGeom>
          <a:noFill/>
        </p:spPr>
        <p:txBody>
          <a:bodyPr wrap="square" rtlCol="0">
            <a:spAutoFit/>
          </a:bodyPr>
          <a:lstStyle/>
          <a:p>
            <a:pPr algn="ctr"/>
            <a:r>
              <a:rPr lang="en-TW" sz="3600" dirty="0">
                <a:solidFill>
                  <a:srgbClr val="FF0000"/>
                </a:solidFill>
                <a:latin typeface="STXinwei" panose="02010800040101010101" pitchFamily="2" charset="-122"/>
                <a:ea typeface="STXinwei" panose="02010800040101010101" pitchFamily="2" charset="-122"/>
              </a:rPr>
              <a:t>跨领域的语义需通过集合范畴转译</a:t>
            </a:r>
          </a:p>
        </p:txBody>
      </p:sp>
      <p:sp>
        <p:nvSpPr>
          <p:cNvPr id="13" name="TextBox 12">
            <a:extLst>
              <a:ext uri="{FF2B5EF4-FFF2-40B4-BE49-F238E27FC236}">
                <a16:creationId xmlns:a16="http://schemas.microsoft.com/office/drawing/2014/main" id="{1412691A-2B0A-A443-AA2B-DE5BFA97F270}"/>
              </a:ext>
            </a:extLst>
          </p:cNvPr>
          <p:cNvSpPr txBox="1"/>
          <p:nvPr/>
        </p:nvSpPr>
        <p:spPr>
          <a:xfrm>
            <a:off x="3121125" y="6038168"/>
            <a:ext cx="6207587" cy="646331"/>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基于元语言</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定义的</a:t>
            </a:r>
            <a:r>
              <a:rPr lang="en-US" altLang="zh-CN" dirty="0">
                <a:latin typeface="ACADEMY ENGRAVED LET PLAIN:1.0" panose="02000000000000000000" pitchFamily="2" charset="0"/>
                <a:ea typeface="STXinwei" panose="02010800040101010101" pitchFamily="2" charset="-122"/>
              </a:rPr>
              <a:t>DSL</a:t>
            </a:r>
            <a:r>
              <a:rPr lang="zh-CN" altLang="en-US" dirty="0">
                <a:latin typeface="STXinwei" panose="02010800040101010101" pitchFamily="2" charset="-122"/>
                <a:ea typeface="STXinwei" panose="02010800040101010101" pitchFamily="2" charset="-122"/>
              </a:rPr>
              <a:t>数据</a:t>
            </a:r>
            <a:r>
              <a:rPr lang="zh-CN" altLang="en-TW" dirty="0">
                <a:latin typeface="STXinwei" panose="02010800040101010101" pitchFamily="2" charset="-122"/>
                <a:ea typeface="STXinwei" panose="02010800040101010101" pitchFamily="2" charset="-122"/>
              </a:rPr>
              <a:t>格式</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集合范畴</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命名空间</a:t>
            </a:r>
            <a:r>
              <a:rPr lang="en-US" altLang="zh-CN" dirty="0">
                <a:latin typeface="STXinwei" panose="02010800040101010101" pitchFamily="2" charset="-122"/>
                <a:ea typeface="STXinwei" panose="02010800040101010101" pitchFamily="2" charset="-122"/>
              </a:rPr>
              <a:t>),</a:t>
            </a:r>
          </a:p>
          <a:p>
            <a:pPr algn="ctr"/>
            <a:r>
              <a:rPr lang="zh-CN" altLang="en-US" dirty="0">
                <a:latin typeface="STXinwei" panose="02010800040101010101" pitchFamily="2" charset="-122"/>
                <a:ea typeface="STXinwei" panose="02010800040101010101" pitchFamily="2" charset="-122"/>
              </a:rPr>
              <a:t>体现一种横跨所有数据类型的收敛性。</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75734433-34AC-6645-AC45-5519C8CFAC30}"/>
              </a:ext>
            </a:extLst>
          </p:cNvPr>
          <p:cNvSpPr/>
          <p:nvPr/>
        </p:nvSpPr>
        <p:spPr>
          <a:xfrm>
            <a:off x="7281786" y="459229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制定抽象规则</a:t>
            </a:r>
          </a:p>
        </p:txBody>
      </p:sp>
      <p:sp>
        <p:nvSpPr>
          <p:cNvPr id="17" name="Oval 16">
            <a:extLst>
              <a:ext uri="{FF2B5EF4-FFF2-40B4-BE49-F238E27FC236}">
                <a16:creationId xmlns:a16="http://schemas.microsoft.com/office/drawing/2014/main" id="{8366C11C-C541-D24F-8CC1-A7DDF87DDD8B}"/>
              </a:ext>
            </a:extLst>
          </p:cNvPr>
          <p:cNvSpPr/>
          <p:nvPr/>
        </p:nvSpPr>
        <p:spPr>
          <a:xfrm>
            <a:off x="5212265" y="2888099"/>
            <a:ext cx="1772232" cy="71619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bg1"/>
                </a:solidFill>
                <a:latin typeface="STXinwei" panose="02010800040101010101" pitchFamily="2" charset="-122"/>
                <a:ea typeface="STXinwei" panose="02010800040101010101" pitchFamily="2" charset="-122"/>
              </a:rPr>
              <a:t>确认</a:t>
            </a:r>
          </a:p>
          <a:p>
            <a:pPr algn="ctr"/>
            <a:r>
              <a:rPr lang="en-TW" sz="1400" dirty="0">
                <a:solidFill>
                  <a:schemeClr val="bg1"/>
                </a:solidFill>
                <a:latin typeface="STXinwei" panose="02010800040101010101" pitchFamily="2" charset="-122"/>
                <a:ea typeface="STXinwei" panose="02010800040101010101" pitchFamily="2" charset="-122"/>
              </a:rPr>
              <a:t>安全性与活性</a:t>
            </a:r>
          </a:p>
        </p:txBody>
      </p:sp>
      <p:sp>
        <p:nvSpPr>
          <p:cNvPr id="22" name="Rectangle 21">
            <a:extLst>
              <a:ext uri="{FF2B5EF4-FFF2-40B4-BE49-F238E27FC236}">
                <a16:creationId xmlns:a16="http://schemas.microsoft.com/office/drawing/2014/main" id="{D6729999-44C9-894F-BD8C-B5351704F76B}"/>
              </a:ext>
            </a:extLst>
          </p:cNvPr>
          <p:cNvSpPr/>
          <p:nvPr/>
        </p:nvSpPr>
        <p:spPr>
          <a:xfrm>
            <a:off x="46809" y="46359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pic>
        <p:nvPicPr>
          <p:cNvPr id="25" name="Google Shape;640;p68">
            <a:extLst>
              <a:ext uri="{FF2B5EF4-FFF2-40B4-BE49-F238E27FC236}">
                <a16:creationId xmlns:a16="http://schemas.microsoft.com/office/drawing/2014/main" id="{AD5E3E30-A020-DF46-A45C-616E3CA1C7D6}"/>
              </a:ext>
            </a:extLst>
          </p:cNvPr>
          <p:cNvPicPr preferRelativeResize="0"/>
          <p:nvPr/>
        </p:nvPicPr>
        <p:blipFill>
          <a:blip r:embed="rId6">
            <a:alphaModFix/>
          </a:blip>
          <a:stretch>
            <a:fillRect/>
          </a:stretch>
        </p:blipFill>
        <p:spPr>
          <a:xfrm>
            <a:off x="677519" y="5965578"/>
            <a:ext cx="447094" cy="445370"/>
          </a:xfrm>
          <a:prstGeom prst="rect">
            <a:avLst/>
          </a:prstGeom>
          <a:noFill/>
          <a:ln>
            <a:noFill/>
          </a:ln>
        </p:spPr>
      </p:pic>
      <p:pic>
        <p:nvPicPr>
          <p:cNvPr id="26" name="Google Shape;641;p68">
            <a:extLst>
              <a:ext uri="{FF2B5EF4-FFF2-40B4-BE49-F238E27FC236}">
                <a16:creationId xmlns:a16="http://schemas.microsoft.com/office/drawing/2014/main" id="{2B9B8C29-71CE-2241-B8F0-9F531CF1FFC8}"/>
              </a:ext>
            </a:extLst>
          </p:cNvPr>
          <p:cNvPicPr preferRelativeResize="0"/>
          <p:nvPr/>
        </p:nvPicPr>
        <p:blipFill>
          <a:blip r:embed="rId7">
            <a:alphaModFix/>
          </a:blip>
          <a:stretch>
            <a:fillRect/>
          </a:stretch>
        </p:blipFill>
        <p:spPr>
          <a:xfrm>
            <a:off x="1171784" y="5965581"/>
            <a:ext cx="447091" cy="445367"/>
          </a:xfrm>
          <a:prstGeom prst="rect">
            <a:avLst/>
          </a:prstGeom>
          <a:noFill/>
          <a:ln>
            <a:noFill/>
          </a:ln>
        </p:spPr>
      </p:pic>
      <p:pic>
        <p:nvPicPr>
          <p:cNvPr id="27" name="Google Shape;642;p68">
            <a:extLst>
              <a:ext uri="{FF2B5EF4-FFF2-40B4-BE49-F238E27FC236}">
                <a16:creationId xmlns:a16="http://schemas.microsoft.com/office/drawing/2014/main" id="{C538CD9D-0C2D-FA45-8509-AE7C63DF33FB}"/>
              </a:ext>
            </a:extLst>
          </p:cNvPr>
          <p:cNvPicPr preferRelativeResize="0"/>
          <p:nvPr/>
        </p:nvPicPr>
        <p:blipFill>
          <a:blip r:embed="rId8">
            <a:alphaModFix/>
          </a:blip>
          <a:stretch>
            <a:fillRect/>
          </a:stretch>
        </p:blipFill>
        <p:spPr>
          <a:xfrm>
            <a:off x="199209" y="5953103"/>
            <a:ext cx="433105" cy="445370"/>
          </a:xfrm>
          <a:prstGeom prst="rect">
            <a:avLst/>
          </a:prstGeom>
          <a:noFill/>
          <a:ln>
            <a:noFill/>
          </a:ln>
        </p:spPr>
      </p:pic>
      <p:pic>
        <p:nvPicPr>
          <p:cNvPr id="28" name="Picture 24" descr="Docker Logo, history, meaning, symbol, PNG">
            <a:extLst>
              <a:ext uri="{FF2B5EF4-FFF2-40B4-BE49-F238E27FC236}">
                <a16:creationId xmlns:a16="http://schemas.microsoft.com/office/drawing/2014/main" id="{529F7CA5-2777-9A41-A4D3-26C54B8CC2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1641843" y="6405543"/>
            <a:ext cx="447094" cy="3784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8" descr="Kubernetes – Logos Download">
            <a:extLst>
              <a:ext uri="{FF2B5EF4-FFF2-40B4-BE49-F238E27FC236}">
                <a16:creationId xmlns:a16="http://schemas.microsoft.com/office/drawing/2014/main" id="{3F7D5837-6965-124B-8F20-1AB4983057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163" y="6405543"/>
            <a:ext cx="744356" cy="3784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0" descr="Istio Logo [ Download - Logo - icon ] png svg">
            <a:extLst>
              <a:ext uri="{FF2B5EF4-FFF2-40B4-BE49-F238E27FC236}">
                <a16:creationId xmlns:a16="http://schemas.microsoft.com/office/drawing/2014/main" id="{C51708A7-BCCC-DE47-89E5-39BAE0B848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037" y="6398473"/>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Analytics - Magnolia CMS Extension | Magnolia Headless CMS">
            <a:extLst>
              <a:ext uri="{FF2B5EF4-FFF2-40B4-BE49-F238E27FC236}">
                <a16:creationId xmlns:a16="http://schemas.microsoft.com/office/drawing/2014/main" id="{0BC12D2C-4C36-FE44-8C89-D96CBC2A94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9034" y="5978087"/>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E0D2D5D-74CF-C746-A2CB-8A722EF10D26}"/>
              </a:ext>
            </a:extLst>
          </p:cNvPr>
          <p:cNvSpPr/>
          <p:nvPr/>
        </p:nvSpPr>
        <p:spPr>
          <a:xfrm>
            <a:off x="199209" y="47883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3" name="Rectangle 32">
            <a:extLst>
              <a:ext uri="{FF2B5EF4-FFF2-40B4-BE49-F238E27FC236}">
                <a16:creationId xmlns:a16="http://schemas.microsoft.com/office/drawing/2014/main" id="{E0BB6D33-F0E7-094D-B948-5F08FADCAD33}"/>
              </a:ext>
            </a:extLst>
          </p:cNvPr>
          <p:cNvSpPr/>
          <p:nvPr/>
        </p:nvSpPr>
        <p:spPr>
          <a:xfrm>
            <a:off x="351609" y="49407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nvGrpSpPr>
          <p:cNvPr id="3" name="Group 2">
            <a:extLst>
              <a:ext uri="{FF2B5EF4-FFF2-40B4-BE49-F238E27FC236}">
                <a16:creationId xmlns:a16="http://schemas.microsoft.com/office/drawing/2014/main" id="{CED38743-2ADE-CA45-A322-A45AFFCD1F97}"/>
              </a:ext>
            </a:extLst>
          </p:cNvPr>
          <p:cNvGrpSpPr/>
          <p:nvPr/>
        </p:nvGrpSpPr>
        <p:grpSpPr>
          <a:xfrm>
            <a:off x="9506053" y="4600079"/>
            <a:ext cx="2638655" cy="1020996"/>
            <a:chOff x="9757870" y="4900357"/>
            <a:chExt cx="2638655" cy="1020996"/>
          </a:xfrm>
        </p:grpSpPr>
        <p:sp>
          <p:nvSpPr>
            <p:cNvPr id="23" name="Rectangle 22">
              <a:extLst>
                <a:ext uri="{FF2B5EF4-FFF2-40B4-BE49-F238E27FC236}">
                  <a16:creationId xmlns:a16="http://schemas.microsoft.com/office/drawing/2014/main" id="{49518422-A3D2-3B4C-BAAB-14894834CF5B}"/>
                </a:ext>
              </a:extLst>
            </p:cNvPr>
            <p:cNvSpPr/>
            <p:nvPr/>
          </p:nvSpPr>
          <p:spPr>
            <a:xfrm>
              <a:off x="9757870" y="49003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4" name="Rectangle 33">
              <a:extLst>
                <a:ext uri="{FF2B5EF4-FFF2-40B4-BE49-F238E27FC236}">
                  <a16:creationId xmlns:a16="http://schemas.microsoft.com/office/drawing/2014/main" id="{8840C6CE-1892-CE43-BDB3-AF71A7A6F0CD}"/>
                </a:ext>
              </a:extLst>
            </p:cNvPr>
            <p:cNvSpPr/>
            <p:nvPr/>
          </p:nvSpPr>
          <p:spPr>
            <a:xfrm>
              <a:off x="9910270" y="50527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5" name="Rectangle 34">
              <a:extLst>
                <a:ext uri="{FF2B5EF4-FFF2-40B4-BE49-F238E27FC236}">
                  <a16:creationId xmlns:a16="http://schemas.microsoft.com/office/drawing/2014/main" id="{115AB389-200D-7F42-9DD1-81FF86A12E26}"/>
                </a:ext>
              </a:extLst>
            </p:cNvPr>
            <p:cNvSpPr/>
            <p:nvPr/>
          </p:nvSpPr>
          <p:spPr>
            <a:xfrm>
              <a:off x="10062670" y="52051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sp>
        <p:nvSpPr>
          <p:cNvPr id="12" name="Rectangle 11">
            <a:extLst>
              <a:ext uri="{FF2B5EF4-FFF2-40B4-BE49-F238E27FC236}">
                <a16:creationId xmlns:a16="http://schemas.microsoft.com/office/drawing/2014/main" id="{273E01B4-B551-4C43-9191-2F52044C89CB}"/>
              </a:ext>
            </a:extLst>
          </p:cNvPr>
          <p:cNvSpPr/>
          <p:nvPr/>
        </p:nvSpPr>
        <p:spPr>
          <a:xfrm>
            <a:off x="4898014" y="3802781"/>
            <a:ext cx="2383771" cy="7161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altLang="zh-CN" sz="2800" dirty="0">
                <a:solidFill>
                  <a:schemeClr val="tx1"/>
                </a:solidFill>
                <a:latin typeface="ACADEMY ENGRAVED LET PLAIN:1.0" panose="02000000000000000000" pitchFamily="2" charset="0"/>
                <a:ea typeface="STXinwei" panose="02010800040101010101" pitchFamily="2" charset="-122"/>
              </a:rPr>
              <a:t>AoS-DSL</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7" name="Oval 36">
            <a:extLst>
              <a:ext uri="{FF2B5EF4-FFF2-40B4-BE49-F238E27FC236}">
                <a16:creationId xmlns:a16="http://schemas.microsoft.com/office/drawing/2014/main" id="{0DBF235F-9CDC-0D4C-84F1-62231FB03DCC}"/>
              </a:ext>
            </a:extLst>
          </p:cNvPr>
          <p:cNvSpPr/>
          <p:nvPr/>
        </p:nvSpPr>
        <p:spPr>
          <a:xfrm>
            <a:off x="2917698" y="460391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调试具体参数</a:t>
            </a:r>
          </a:p>
        </p:txBody>
      </p:sp>
      <p:cxnSp>
        <p:nvCxnSpPr>
          <p:cNvPr id="9" name="Straight Arrow Connector 8">
            <a:extLst>
              <a:ext uri="{FF2B5EF4-FFF2-40B4-BE49-F238E27FC236}">
                <a16:creationId xmlns:a16="http://schemas.microsoft.com/office/drawing/2014/main" id="{2580401C-181C-5349-9E14-C0FF59FF31C1}"/>
              </a:ext>
            </a:extLst>
          </p:cNvPr>
          <p:cNvCxnSpPr/>
          <p:nvPr/>
        </p:nvCxnSpPr>
        <p:spPr>
          <a:xfrm flipV="1">
            <a:off x="6535882" y="3593450"/>
            <a:ext cx="0" cy="1632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A1CF32-4328-5645-BF62-D6CD3CAC8511}"/>
              </a:ext>
            </a:extLst>
          </p:cNvPr>
          <p:cNvCxnSpPr>
            <a:cxnSpLocks/>
          </p:cNvCxnSpPr>
          <p:nvPr/>
        </p:nvCxnSpPr>
        <p:spPr>
          <a:xfrm>
            <a:off x="5683827" y="3625436"/>
            <a:ext cx="1" cy="177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909151-412D-6F4D-A144-233237C43621}"/>
              </a:ext>
            </a:extLst>
          </p:cNvPr>
          <p:cNvCxnSpPr>
            <a:cxnSpLocks/>
          </p:cNvCxnSpPr>
          <p:nvPr/>
        </p:nvCxnSpPr>
        <p:spPr>
          <a:xfrm flipH="1" flipV="1">
            <a:off x="7367156" y="4260273"/>
            <a:ext cx="366665" cy="2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E844C5-7E3F-C44D-B7F6-CE06CF2CB91A}"/>
              </a:ext>
            </a:extLst>
          </p:cNvPr>
          <p:cNvCxnSpPr>
            <a:cxnSpLocks/>
          </p:cNvCxnSpPr>
          <p:nvPr/>
        </p:nvCxnSpPr>
        <p:spPr>
          <a:xfrm>
            <a:off x="6984497" y="4600079"/>
            <a:ext cx="302219" cy="260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4655CB-CCBC-B847-A639-9E319A083F5B}"/>
              </a:ext>
            </a:extLst>
          </p:cNvPr>
          <p:cNvCxnSpPr>
            <a:cxnSpLocks/>
          </p:cNvCxnSpPr>
          <p:nvPr/>
        </p:nvCxnSpPr>
        <p:spPr>
          <a:xfrm>
            <a:off x="8987259" y="5383344"/>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27875B5-FCD2-1D42-B1F0-D1D44D397559}"/>
              </a:ext>
            </a:extLst>
          </p:cNvPr>
          <p:cNvCxnSpPr>
            <a:cxnSpLocks/>
          </p:cNvCxnSpPr>
          <p:nvPr/>
        </p:nvCxnSpPr>
        <p:spPr>
          <a:xfrm flipH="1" flipV="1">
            <a:off x="8987259" y="4900123"/>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140FCB-705D-5A4B-B193-E5B57D12A7E8}"/>
              </a:ext>
            </a:extLst>
          </p:cNvPr>
          <p:cNvCxnSpPr>
            <a:cxnSpLocks/>
          </p:cNvCxnSpPr>
          <p:nvPr/>
        </p:nvCxnSpPr>
        <p:spPr>
          <a:xfrm>
            <a:off x="2620409" y="5341855"/>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996B80-D601-B84D-B9FB-6271861BE38D}"/>
              </a:ext>
            </a:extLst>
          </p:cNvPr>
          <p:cNvCxnSpPr>
            <a:cxnSpLocks/>
          </p:cNvCxnSpPr>
          <p:nvPr/>
        </p:nvCxnSpPr>
        <p:spPr>
          <a:xfrm flipH="1" flipV="1">
            <a:off x="2620409" y="4858634"/>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367DFB6-F815-B04E-B97F-CB9806F8BB78}"/>
              </a:ext>
            </a:extLst>
          </p:cNvPr>
          <p:cNvCxnSpPr>
            <a:cxnSpLocks/>
          </p:cNvCxnSpPr>
          <p:nvPr/>
        </p:nvCxnSpPr>
        <p:spPr>
          <a:xfrm flipH="1">
            <a:off x="4658865" y="4624379"/>
            <a:ext cx="384634" cy="304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8F2889-11D1-C446-BD79-0449D2B1193C}"/>
              </a:ext>
            </a:extLst>
          </p:cNvPr>
          <p:cNvCxnSpPr>
            <a:cxnSpLocks/>
          </p:cNvCxnSpPr>
          <p:nvPr/>
        </p:nvCxnSpPr>
        <p:spPr>
          <a:xfrm flipV="1">
            <a:off x="4392641" y="4316760"/>
            <a:ext cx="423634" cy="319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814FF6-C9FF-F342-AD5E-6B23940E0964}"/>
              </a:ext>
            </a:extLst>
          </p:cNvPr>
          <p:cNvSpPr txBox="1"/>
          <p:nvPr/>
        </p:nvSpPr>
        <p:spPr>
          <a:xfrm>
            <a:off x="8200992" y="4175200"/>
            <a:ext cx="230063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p:txBody>
      </p:sp>
      <p:sp>
        <p:nvSpPr>
          <p:cNvPr id="63" name="TextBox 62">
            <a:extLst>
              <a:ext uri="{FF2B5EF4-FFF2-40B4-BE49-F238E27FC236}">
                <a16:creationId xmlns:a16="http://schemas.microsoft.com/office/drawing/2014/main" id="{6C8977A1-C4AA-874E-ADD5-581452D4E72C}"/>
              </a:ext>
            </a:extLst>
          </p:cNvPr>
          <p:cNvSpPr txBox="1"/>
          <p:nvPr/>
        </p:nvSpPr>
        <p:spPr>
          <a:xfrm>
            <a:off x="1178758" y="4097975"/>
            <a:ext cx="275428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Concrete Implementation</a:t>
            </a:r>
          </a:p>
        </p:txBody>
      </p:sp>
    </p:spTree>
    <p:extLst>
      <p:ext uri="{BB962C8B-B14F-4D97-AF65-F5344CB8AC3E}">
        <p14:creationId xmlns:p14="http://schemas.microsoft.com/office/powerpoint/2010/main" val="3850527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454938"/>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32</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785D6C-B334-D344-8EE8-2D1E54AFD528}"/>
              </a:ext>
            </a:extLst>
          </p:cNvPr>
          <p:cNvPicPr>
            <a:picLocks noChangeAspect="1"/>
          </p:cNvPicPr>
          <p:nvPr/>
        </p:nvPicPr>
        <p:blipFill rotWithShape="1">
          <a:blip r:embed="rId2">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从项目管理到物联网系统运营监控的有序数据空间</a:t>
            </a:r>
            <a:endParaRPr sz="24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E17764E2-959C-B54C-A8E1-A25484EC9553}"/>
              </a:ext>
            </a:extLst>
          </p:cNvPr>
          <p:cNvSpPr/>
          <p:nvPr/>
        </p:nvSpPr>
        <p:spPr>
          <a:xfrm>
            <a:off x="5237430" y="3377045"/>
            <a:ext cx="1721899"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过程</a:t>
            </a:r>
          </a:p>
        </p:txBody>
      </p:sp>
      <p:sp>
        <p:nvSpPr>
          <p:cNvPr id="10" name="Rectangle 9">
            <a:extLst>
              <a:ext uri="{FF2B5EF4-FFF2-40B4-BE49-F238E27FC236}">
                <a16:creationId xmlns:a16="http://schemas.microsoft.com/office/drawing/2014/main" id="{53ADCCD1-1C4D-E544-94FF-74C62438AEB5}"/>
              </a:ext>
            </a:extLst>
          </p:cNvPr>
          <p:cNvSpPr/>
          <p:nvPr/>
        </p:nvSpPr>
        <p:spPr>
          <a:xfrm>
            <a:off x="8072108"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输入</a:t>
            </a:r>
            <a:endParaRPr lang="en-TW" sz="1100" dirty="0">
              <a:solidFill>
                <a:schemeClr val="tx1"/>
              </a:solidFill>
              <a:latin typeface="ACADEMY ENGRAVED LET PLAIN:1.0" panose="02000000000000000000" pitchFamily="2" charset="0"/>
              <a:ea typeface="STXinwei" panose="02010800040101010101" pitchFamily="2" charset="-122"/>
            </a:endParaRPr>
          </a:p>
        </p:txBody>
      </p:sp>
      <p:cxnSp>
        <p:nvCxnSpPr>
          <p:cNvPr id="3" name="Straight Arrow Connector 2">
            <a:extLst>
              <a:ext uri="{FF2B5EF4-FFF2-40B4-BE49-F238E27FC236}">
                <a16:creationId xmlns:a16="http://schemas.microsoft.com/office/drawing/2014/main" id="{781362FE-421C-5D42-B363-7DBCB0F64E21}"/>
              </a:ext>
            </a:extLst>
          </p:cNvPr>
          <p:cNvCxnSpPr>
            <a:stCxn id="10" idx="1"/>
            <a:endCxn id="8" idx="6"/>
          </p:cNvCxnSpPr>
          <p:nvPr/>
        </p:nvCxnSpPr>
        <p:spPr>
          <a:xfrm flipH="1">
            <a:off x="6959329" y="3520971"/>
            <a:ext cx="11127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6EBE6-CEFE-5F4F-B737-F61AB7CE5149}"/>
              </a:ext>
            </a:extLst>
          </p:cNvPr>
          <p:cNvCxnSpPr>
            <a:cxnSpLocks/>
            <a:stCxn id="8" idx="2"/>
          </p:cNvCxnSpPr>
          <p:nvPr/>
        </p:nvCxnSpPr>
        <p:spPr>
          <a:xfrm flipH="1">
            <a:off x="4176612" y="3520971"/>
            <a:ext cx="10608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264597-7639-8A49-A063-499988503539}"/>
              </a:ext>
            </a:extLst>
          </p:cNvPr>
          <p:cNvSpPr/>
          <p:nvPr/>
        </p:nvSpPr>
        <p:spPr>
          <a:xfrm>
            <a:off x="2782599"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输出</a:t>
            </a:r>
            <a:endParaRPr lang="en-TW" sz="1100" dirty="0">
              <a:solidFill>
                <a:schemeClr val="tx1"/>
              </a:solidFill>
              <a:latin typeface="ACADEMY ENGRAVED LET PLAIN:1.0" panose="02000000000000000000" pitchFamily="2" charset="0"/>
              <a:ea typeface="STXinwei" panose="02010800040101010101" pitchFamily="2" charset="-122"/>
            </a:endParaRPr>
          </a:p>
        </p:txBody>
      </p:sp>
      <p:sp>
        <p:nvSpPr>
          <p:cNvPr id="17" name="Rectangle 16">
            <a:extLst>
              <a:ext uri="{FF2B5EF4-FFF2-40B4-BE49-F238E27FC236}">
                <a16:creationId xmlns:a16="http://schemas.microsoft.com/office/drawing/2014/main" id="{CF108711-E074-B547-AED0-995E5FC37A3E}"/>
              </a:ext>
            </a:extLst>
          </p:cNvPr>
          <p:cNvSpPr/>
          <p:nvPr/>
        </p:nvSpPr>
        <p:spPr>
          <a:xfrm>
            <a:off x="680231" y="2162366"/>
            <a:ext cx="1066477"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ACADEMY ENGRAVED LET PLAIN:1.0" panose="02000000000000000000" pitchFamily="2" charset="0"/>
                <a:ea typeface="STXinwei" panose="02010800040101010101" pitchFamily="2" charset="-122"/>
              </a:rPr>
              <a:t>项目目标</a:t>
            </a:r>
          </a:p>
        </p:txBody>
      </p:sp>
      <p:sp>
        <p:nvSpPr>
          <p:cNvPr id="18" name="Oval 17">
            <a:extLst>
              <a:ext uri="{FF2B5EF4-FFF2-40B4-BE49-F238E27FC236}">
                <a16:creationId xmlns:a16="http://schemas.microsoft.com/office/drawing/2014/main" id="{CA6041FE-ED60-6E4C-BD2C-DA6CB804D008}"/>
              </a:ext>
            </a:extLst>
          </p:cNvPr>
          <p:cNvSpPr/>
          <p:nvPr/>
        </p:nvSpPr>
        <p:spPr>
          <a:xfrm>
            <a:off x="680231" y="1637764"/>
            <a:ext cx="1066478"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运营背景</a:t>
            </a:r>
          </a:p>
        </p:txBody>
      </p:sp>
      <p:sp>
        <p:nvSpPr>
          <p:cNvPr id="19" name="Oval 18">
            <a:extLst>
              <a:ext uri="{FF2B5EF4-FFF2-40B4-BE49-F238E27FC236}">
                <a16:creationId xmlns:a16="http://schemas.microsoft.com/office/drawing/2014/main" id="{B12DD6FF-E627-D64F-8B26-C1C728BCEE75}"/>
              </a:ext>
            </a:extLst>
          </p:cNvPr>
          <p:cNvSpPr/>
          <p:nvPr/>
        </p:nvSpPr>
        <p:spPr>
          <a:xfrm>
            <a:off x="680231" y="2655069"/>
            <a:ext cx="1066477"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筛选过程</a:t>
            </a:r>
          </a:p>
        </p:txBody>
      </p:sp>
      <p:cxnSp>
        <p:nvCxnSpPr>
          <p:cNvPr id="20" name="Straight Arrow Connector 19">
            <a:extLst>
              <a:ext uri="{FF2B5EF4-FFF2-40B4-BE49-F238E27FC236}">
                <a16:creationId xmlns:a16="http://schemas.microsoft.com/office/drawing/2014/main" id="{0A1E5041-5A40-2845-8ED4-BB7739C72C05}"/>
              </a:ext>
            </a:extLst>
          </p:cNvPr>
          <p:cNvCxnSpPr>
            <a:cxnSpLocks/>
            <a:stCxn id="18" idx="4"/>
            <a:endCxn id="17" idx="0"/>
          </p:cNvCxnSpPr>
          <p:nvPr/>
        </p:nvCxnSpPr>
        <p:spPr>
          <a:xfrm>
            <a:off x="1213470" y="1925616"/>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FCAEAC-0C13-8248-B790-44036DE26B40}"/>
              </a:ext>
            </a:extLst>
          </p:cNvPr>
          <p:cNvCxnSpPr>
            <a:cxnSpLocks/>
            <a:stCxn id="19" idx="0"/>
            <a:endCxn id="17" idx="2"/>
          </p:cNvCxnSpPr>
          <p:nvPr/>
        </p:nvCxnSpPr>
        <p:spPr>
          <a:xfrm flipV="1">
            <a:off x="1213470" y="2450218"/>
            <a:ext cx="0" cy="2048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6BFC25-2DBD-DD49-A6A8-1B5424C37688}"/>
              </a:ext>
            </a:extLst>
          </p:cNvPr>
          <p:cNvSpPr/>
          <p:nvPr/>
        </p:nvSpPr>
        <p:spPr>
          <a:xfrm>
            <a:off x="380231" y="5772102"/>
            <a:ext cx="1575630" cy="58830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系统边界</a:t>
            </a:r>
          </a:p>
        </p:txBody>
      </p:sp>
      <p:cxnSp>
        <p:nvCxnSpPr>
          <p:cNvPr id="32" name="Straight Arrow Connector 31">
            <a:extLst>
              <a:ext uri="{FF2B5EF4-FFF2-40B4-BE49-F238E27FC236}">
                <a16:creationId xmlns:a16="http://schemas.microsoft.com/office/drawing/2014/main" id="{0F060FF9-931C-0E49-B0A7-1F38DCB78620}"/>
              </a:ext>
            </a:extLst>
          </p:cNvPr>
          <p:cNvCxnSpPr>
            <a:cxnSpLocks/>
            <a:stCxn id="14" idx="2"/>
            <a:endCxn id="28" idx="0"/>
          </p:cNvCxnSpPr>
          <p:nvPr/>
        </p:nvCxnSpPr>
        <p:spPr>
          <a:xfrm flipH="1">
            <a:off x="1168046" y="3664897"/>
            <a:ext cx="2311559" cy="21072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608CAC-EA88-3246-BD67-5A9E37537C7D}"/>
              </a:ext>
            </a:extLst>
          </p:cNvPr>
          <p:cNvCxnSpPr>
            <a:cxnSpLocks/>
            <a:stCxn id="14" idx="1"/>
            <a:endCxn id="19" idx="4"/>
          </p:cNvCxnSpPr>
          <p:nvPr/>
        </p:nvCxnSpPr>
        <p:spPr>
          <a:xfrm flipH="1" flipV="1">
            <a:off x="1213470" y="2942921"/>
            <a:ext cx="1569129" cy="5780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9C1D20-76E7-774B-81E3-74C27304DA83}"/>
              </a:ext>
            </a:extLst>
          </p:cNvPr>
          <p:cNvCxnSpPr>
            <a:cxnSpLocks/>
            <a:stCxn id="28" idx="7"/>
            <a:endCxn id="10" idx="2"/>
          </p:cNvCxnSpPr>
          <p:nvPr/>
        </p:nvCxnSpPr>
        <p:spPr>
          <a:xfrm flipV="1">
            <a:off x="1725115" y="3664897"/>
            <a:ext cx="7043999" cy="21933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AD956F-3C33-174E-BB5C-EC04AE550F02}"/>
              </a:ext>
            </a:extLst>
          </p:cNvPr>
          <p:cNvCxnSpPr>
            <a:cxnSpLocks/>
            <a:stCxn id="19" idx="5"/>
            <a:endCxn id="10" idx="0"/>
          </p:cNvCxnSpPr>
          <p:nvPr/>
        </p:nvCxnSpPr>
        <p:spPr>
          <a:xfrm>
            <a:off x="1590526" y="2900766"/>
            <a:ext cx="7178588" cy="4762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5EDDBFA-68FC-B640-AB95-5E827903E88D}"/>
              </a:ext>
            </a:extLst>
          </p:cNvPr>
          <p:cNvSpPr/>
          <p:nvPr/>
        </p:nvSpPr>
        <p:spPr>
          <a:xfrm>
            <a:off x="10132291" y="1487055"/>
            <a:ext cx="2052461" cy="1605298"/>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抽象规范</a:t>
            </a:r>
          </a:p>
          <a:p>
            <a:pPr algn="ctr"/>
            <a:r>
              <a:rPr lang="en-TW" altLang="zh-CN" dirty="0">
                <a:solidFill>
                  <a:schemeClr val="tx1"/>
                </a:solidFill>
                <a:latin typeface="STXinwei" panose="02010800040101010101" pitchFamily="2" charset="-122"/>
                <a:ea typeface="STXinwei" panose="02010800040101010101" pitchFamily="2" charset="-122"/>
              </a:rPr>
              <a:t>Abstract</a:t>
            </a:r>
            <a:r>
              <a:rPr lang="zh-CN" altLang="en-US" dirty="0">
                <a:solidFill>
                  <a:schemeClr val="tx1"/>
                </a:solidFill>
                <a:latin typeface="STXinwei" panose="02010800040101010101" pitchFamily="2" charset="-122"/>
                <a:ea typeface="STXinwei" panose="02010800040101010101" pitchFamily="2" charset="-122"/>
              </a:rPr>
              <a:t> </a:t>
            </a:r>
            <a:r>
              <a:rPr lang="en-US" altLang="zh-CN" dirty="0">
                <a:solidFill>
                  <a:schemeClr val="tx1"/>
                </a:solidFill>
                <a:latin typeface="STXinwei" panose="02010800040101010101" pitchFamily="2" charset="-122"/>
                <a:ea typeface="STXinwei" panose="02010800040101010101" pitchFamily="2" charset="-122"/>
              </a:rPr>
              <a:t>Specification</a:t>
            </a:r>
            <a:endParaRPr lang="en-TW" dirty="0">
              <a:solidFill>
                <a:schemeClr val="tx1"/>
              </a:solidFill>
              <a:latin typeface="STXinwei" panose="02010800040101010101" pitchFamily="2" charset="-122"/>
              <a:ea typeface="STXinwei" panose="02010800040101010101" pitchFamily="2" charset="-122"/>
            </a:endParaRPr>
          </a:p>
        </p:txBody>
      </p:sp>
      <p:sp>
        <p:nvSpPr>
          <p:cNvPr id="29" name="Rectangle 28">
            <a:extLst>
              <a:ext uri="{FF2B5EF4-FFF2-40B4-BE49-F238E27FC236}">
                <a16:creationId xmlns:a16="http://schemas.microsoft.com/office/drawing/2014/main" id="{73BEE003-273A-404E-B61F-2084EA57FB93}"/>
              </a:ext>
            </a:extLst>
          </p:cNvPr>
          <p:cNvSpPr/>
          <p:nvPr/>
        </p:nvSpPr>
        <p:spPr>
          <a:xfrm>
            <a:off x="10283584" y="3699006"/>
            <a:ext cx="1779107" cy="15287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具体实践</a:t>
            </a:r>
          </a:p>
          <a:p>
            <a:pPr algn="ctr"/>
            <a:r>
              <a:rPr lang="en-TW" dirty="0">
                <a:solidFill>
                  <a:schemeClr val="tx1"/>
                </a:solidFill>
                <a:latin typeface="STXinwei" panose="02010800040101010101" pitchFamily="2" charset="-122"/>
                <a:ea typeface="STXinwei" panose="02010800040101010101" pitchFamily="2" charset="-122"/>
              </a:rPr>
              <a:t>Concrete Implementation</a:t>
            </a:r>
          </a:p>
        </p:txBody>
      </p:sp>
      <p:sp>
        <p:nvSpPr>
          <p:cNvPr id="22" name="Up Arrow 21">
            <a:extLst>
              <a:ext uri="{FF2B5EF4-FFF2-40B4-BE49-F238E27FC236}">
                <a16:creationId xmlns:a16="http://schemas.microsoft.com/office/drawing/2014/main" id="{AFB358F5-2565-0845-A751-3519AABE8DBE}"/>
              </a:ext>
            </a:extLst>
          </p:cNvPr>
          <p:cNvSpPr/>
          <p:nvPr/>
        </p:nvSpPr>
        <p:spPr>
          <a:xfrm>
            <a:off x="11568670" y="3015068"/>
            <a:ext cx="226166" cy="649829"/>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4" name="Down Arrow 23">
            <a:extLst>
              <a:ext uri="{FF2B5EF4-FFF2-40B4-BE49-F238E27FC236}">
                <a16:creationId xmlns:a16="http://schemas.microsoft.com/office/drawing/2014/main" id="{5DEC135B-62DA-A247-902A-5913D148D531}"/>
              </a:ext>
            </a:extLst>
          </p:cNvPr>
          <p:cNvSpPr/>
          <p:nvPr/>
        </p:nvSpPr>
        <p:spPr>
          <a:xfrm>
            <a:off x="10557209" y="3015068"/>
            <a:ext cx="226166" cy="649829"/>
          </a:xfrm>
          <a:prstGeom prst="downArrow">
            <a:avLst>
              <a:gd name="adj1" fmla="val 50000"/>
              <a:gd name="adj2" fmla="val 6633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6" name="TextBox 25">
            <a:extLst>
              <a:ext uri="{FF2B5EF4-FFF2-40B4-BE49-F238E27FC236}">
                <a16:creationId xmlns:a16="http://schemas.microsoft.com/office/drawing/2014/main" id="{CC2848E0-BC6E-384A-B71C-8CAB90EF5721}"/>
              </a:ext>
            </a:extLst>
          </p:cNvPr>
          <p:cNvSpPr txBox="1"/>
          <p:nvPr/>
        </p:nvSpPr>
        <p:spPr>
          <a:xfrm>
            <a:off x="10084181" y="3063580"/>
            <a:ext cx="604653" cy="400110"/>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收敛</a:t>
            </a:r>
          </a:p>
          <a:p>
            <a:r>
              <a:rPr lang="en-TW" sz="600" dirty="0">
                <a:latin typeface="STXinwei" panose="02010800040101010101" pitchFamily="2" charset="-122"/>
                <a:ea typeface="STXinwei" panose="02010800040101010101" pitchFamily="2" charset="-122"/>
              </a:rPr>
              <a:t>convergence</a:t>
            </a:r>
          </a:p>
        </p:txBody>
      </p:sp>
      <p:sp>
        <p:nvSpPr>
          <p:cNvPr id="36" name="TextBox 35">
            <a:extLst>
              <a:ext uri="{FF2B5EF4-FFF2-40B4-BE49-F238E27FC236}">
                <a16:creationId xmlns:a16="http://schemas.microsoft.com/office/drawing/2014/main" id="{31FA20E9-7A52-734F-91D3-720879C92141}"/>
              </a:ext>
            </a:extLst>
          </p:cNvPr>
          <p:cNvSpPr txBox="1"/>
          <p:nvPr/>
        </p:nvSpPr>
        <p:spPr>
          <a:xfrm>
            <a:off x="11740419" y="3080287"/>
            <a:ext cx="492443" cy="384721"/>
          </a:xfrm>
          <a:prstGeom prst="rect">
            <a:avLst/>
          </a:prstGeom>
          <a:noFill/>
        </p:spPr>
        <p:txBody>
          <a:bodyPr wrap="none" rtlCol="0">
            <a:spAutoFit/>
          </a:bodyPr>
          <a:lstStyle/>
          <a:p>
            <a:r>
              <a:rPr lang="en-TW" sz="1200" dirty="0">
                <a:latin typeface="STXinwei" panose="02010800040101010101" pitchFamily="2" charset="-122"/>
                <a:ea typeface="STXinwei" panose="02010800040101010101" pitchFamily="2" charset="-122"/>
              </a:rPr>
              <a:t>发散</a:t>
            </a:r>
          </a:p>
          <a:p>
            <a:r>
              <a:rPr lang="en-TW" sz="700" dirty="0">
                <a:latin typeface="STXinwei" panose="02010800040101010101" pitchFamily="2" charset="-122"/>
                <a:ea typeface="STXinwei" panose="02010800040101010101" pitchFamily="2" charset="-122"/>
              </a:rPr>
              <a:t>diverse</a:t>
            </a:r>
          </a:p>
        </p:txBody>
      </p:sp>
      <p:sp>
        <p:nvSpPr>
          <p:cNvPr id="31" name="Up-Down Arrow 30">
            <a:extLst>
              <a:ext uri="{FF2B5EF4-FFF2-40B4-BE49-F238E27FC236}">
                <a16:creationId xmlns:a16="http://schemas.microsoft.com/office/drawing/2014/main" id="{C93DC915-C7B0-774A-8C3E-568B3718CA3F}"/>
              </a:ext>
            </a:extLst>
          </p:cNvPr>
          <p:cNvSpPr/>
          <p:nvPr/>
        </p:nvSpPr>
        <p:spPr>
          <a:xfrm>
            <a:off x="11028715" y="3124452"/>
            <a:ext cx="259612" cy="57455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latin typeface="STXinwei" panose="02010800040101010101" pitchFamily="2" charset="-122"/>
                <a:ea typeface="STXinwei" panose="02010800040101010101" pitchFamily="2" charset="-122"/>
              </a:rPr>
              <a:t>元关系</a:t>
            </a:r>
          </a:p>
        </p:txBody>
      </p:sp>
      <p:sp>
        <p:nvSpPr>
          <p:cNvPr id="33" name="TextBox 32">
            <a:extLst>
              <a:ext uri="{FF2B5EF4-FFF2-40B4-BE49-F238E27FC236}">
                <a16:creationId xmlns:a16="http://schemas.microsoft.com/office/drawing/2014/main" id="{829CAA08-F71D-C648-B848-47E8FC235A0C}"/>
              </a:ext>
            </a:extLst>
          </p:cNvPr>
          <p:cNvSpPr txBox="1"/>
          <p:nvPr/>
        </p:nvSpPr>
        <p:spPr>
          <a:xfrm>
            <a:off x="10045630" y="5276477"/>
            <a:ext cx="2255013" cy="646331"/>
          </a:xfrm>
          <a:prstGeom prst="rect">
            <a:avLst/>
          </a:prstGeom>
          <a:noFill/>
        </p:spPr>
        <p:txBody>
          <a:bodyPr wrap="square" rtlCol="0">
            <a:spAutoFit/>
          </a:bodyPr>
          <a:lstStyle/>
          <a:p>
            <a:pPr algn="ctr"/>
            <a:r>
              <a:rPr lang="en-US" dirty="0"/>
              <a:t>Meta-verse</a:t>
            </a:r>
          </a:p>
          <a:p>
            <a:pPr algn="ctr"/>
            <a:r>
              <a:rPr lang="en-US" dirty="0"/>
              <a:t>=</a:t>
            </a:r>
            <a:r>
              <a:rPr lang="en-US" sz="1400" dirty="0"/>
              <a:t>C</a:t>
            </a:r>
            <a:r>
              <a:rPr lang="en-TW" sz="1400" dirty="0"/>
              <a:t>onvergence ∨ Divergence</a:t>
            </a:r>
            <a:endParaRPr lang="en-TW" dirty="0"/>
          </a:p>
        </p:txBody>
      </p:sp>
      <p:sp>
        <p:nvSpPr>
          <p:cNvPr id="30" name="TextBox 29">
            <a:extLst>
              <a:ext uri="{FF2B5EF4-FFF2-40B4-BE49-F238E27FC236}">
                <a16:creationId xmlns:a16="http://schemas.microsoft.com/office/drawing/2014/main" id="{E8CEC02E-4339-C741-A73D-2DD496A01F7C}"/>
              </a:ext>
            </a:extLst>
          </p:cNvPr>
          <p:cNvSpPr txBox="1"/>
          <p:nvPr/>
        </p:nvSpPr>
        <p:spPr>
          <a:xfrm>
            <a:off x="10100233" y="6037243"/>
            <a:ext cx="2255013" cy="646331"/>
          </a:xfrm>
          <a:prstGeom prst="rect">
            <a:avLst/>
          </a:prstGeom>
          <a:noFill/>
        </p:spPr>
        <p:txBody>
          <a:bodyPr wrap="square" rtlCol="0">
            <a:spAutoFit/>
          </a:bodyPr>
          <a:lstStyle/>
          <a:p>
            <a:pPr algn="ctr"/>
            <a:r>
              <a:rPr lang="en-US" dirty="0"/>
              <a:t>Uni-verse</a:t>
            </a:r>
          </a:p>
          <a:p>
            <a:pPr algn="ctr"/>
            <a:r>
              <a:rPr lang="en-US" dirty="0"/>
              <a:t>=C</a:t>
            </a:r>
            <a:r>
              <a:rPr lang="en-TW" dirty="0"/>
              <a:t>onverse ∧ Diverse</a:t>
            </a:r>
          </a:p>
        </p:txBody>
      </p:sp>
      <p:cxnSp>
        <p:nvCxnSpPr>
          <p:cNvPr id="5" name="Elbow Connector 4">
            <a:extLst>
              <a:ext uri="{FF2B5EF4-FFF2-40B4-BE49-F238E27FC236}">
                <a16:creationId xmlns:a16="http://schemas.microsoft.com/office/drawing/2014/main" id="{23A0516A-BFA5-174B-891F-F95CC30CA176}"/>
              </a:ext>
            </a:extLst>
          </p:cNvPr>
          <p:cNvCxnSpPr>
            <a:stCxn id="17" idx="1"/>
            <a:endCxn id="28" idx="2"/>
          </p:cNvCxnSpPr>
          <p:nvPr/>
        </p:nvCxnSpPr>
        <p:spPr>
          <a:xfrm rot="10800000" flipV="1">
            <a:off x="380231" y="2306291"/>
            <a:ext cx="300000" cy="3759963"/>
          </a:xfrm>
          <a:prstGeom prst="bentConnector3">
            <a:avLst>
              <a:gd name="adj1" fmla="val 1762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1D2143B-DDA0-354A-9335-C66E56D569E2}"/>
              </a:ext>
            </a:extLst>
          </p:cNvPr>
          <p:cNvSpPr/>
          <p:nvPr/>
        </p:nvSpPr>
        <p:spPr>
          <a:xfrm>
            <a:off x="3022337" y="5493673"/>
            <a:ext cx="6999805" cy="118990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安全性陈述</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tx1"/>
                </a:solidFill>
                <a:latin typeface="STXinwei" panose="02010800040101010101" pitchFamily="2" charset="-122"/>
                <a:ea typeface="STXinwei" panose="02010800040101010101" pitchFamily="2" charset="-122"/>
              </a:rPr>
              <a:t>Safety Criteria Statement</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38" name="Straight Arrow Connector 37">
            <a:extLst>
              <a:ext uri="{FF2B5EF4-FFF2-40B4-BE49-F238E27FC236}">
                <a16:creationId xmlns:a16="http://schemas.microsoft.com/office/drawing/2014/main" id="{BD10C2BD-9E5B-EE45-BD3B-6277287865AE}"/>
              </a:ext>
            </a:extLst>
          </p:cNvPr>
          <p:cNvCxnSpPr>
            <a:cxnSpLocks/>
            <a:stCxn id="35" idx="1"/>
            <a:endCxn id="28" idx="6"/>
          </p:cNvCxnSpPr>
          <p:nvPr/>
        </p:nvCxnSpPr>
        <p:spPr>
          <a:xfrm flipH="1" flipV="1">
            <a:off x="1955861" y="6066255"/>
            <a:ext cx="1066476" cy="223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EA9DA7F-AB02-FC48-98B9-7A814CD2DDD8}"/>
              </a:ext>
            </a:extLst>
          </p:cNvPr>
          <p:cNvSpPr/>
          <p:nvPr/>
        </p:nvSpPr>
        <p:spPr>
          <a:xfrm>
            <a:off x="3057743" y="2450218"/>
            <a:ext cx="6763269" cy="52460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达标活性陈述</a:t>
            </a:r>
          </a:p>
          <a:p>
            <a:pPr algn="ctr"/>
            <a:r>
              <a:rPr lang="zh-CN" altLang="en-US" dirty="0">
                <a:solidFill>
                  <a:schemeClr val="tx1"/>
                </a:solidFill>
                <a:latin typeface="STXinwei" panose="02010800040101010101" pitchFamily="2" charset="-122"/>
                <a:ea typeface="STXinwei" panose="02010800040101010101" pitchFamily="2" charset="-122"/>
              </a:rPr>
              <a:t>（</a:t>
            </a:r>
            <a:r>
              <a:rPr lang="en-TW">
                <a:solidFill>
                  <a:schemeClr val="tx1"/>
                </a:solidFill>
                <a:latin typeface="STXinwei" panose="02010800040101010101" pitchFamily="2" charset="-122"/>
                <a:ea typeface="STXinwei" panose="02010800040101010101" pitchFamily="2" charset="-122"/>
              </a:rPr>
              <a:t>Liveness </a:t>
            </a:r>
            <a:r>
              <a:rPr lang="en-TW" dirty="0">
                <a:solidFill>
                  <a:schemeClr val="tx1"/>
                </a:solidFill>
                <a:latin typeface="STXinwei" panose="02010800040101010101" pitchFamily="2" charset="-122"/>
                <a:ea typeface="STXinwei" panose="02010800040101010101" pitchFamily="2" charset="-122"/>
              </a:rPr>
              <a:t>Criteria Statement</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0" name="Straight Arrow Connector 39">
            <a:extLst>
              <a:ext uri="{FF2B5EF4-FFF2-40B4-BE49-F238E27FC236}">
                <a16:creationId xmlns:a16="http://schemas.microsoft.com/office/drawing/2014/main" id="{EECD8367-15FE-E043-8440-2B7AB1F57EBA}"/>
              </a:ext>
            </a:extLst>
          </p:cNvPr>
          <p:cNvCxnSpPr>
            <a:cxnSpLocks/>
            <a:stCxn id="39" idx="1"/>
            <a:endCxn id="19" idx="6"/>
          </p:cNvCxnSpPr>
          <p:nvPr/>
        </p:nvCxnSpPr>
        <p:spPr>
          <a:xfrm flipH="1">
            <a:off x="1746708" y="2712519"/>
            <a:ext cx="1311035" cy="864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310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24594" y="1139058"/>
            <a:ext cx="2819776" cy="1337191"/>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8382" y="1139058"/>
            <a:ext cx="2804569" cy="1337191"/>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23712" y="2660800"/>
            <a:ext cx="8553447" cy="3844019"/>
          </a:xfrm>
          <a:prstGeom prst="rect">
            <a:avLst/>
          </a:prstGeom>
        </p:spPr>
      </p:pic>
      <p:sp>
        <p:nvSpPr>
          <p:cNvPr id="8" name="Title 1">
            <a:extLst>
              <a:ext uri="{FF2B5EF4-FFF2-40B4-BE49-F238E27FC236}">
                <a16:creationId xmlns:a16="http://schemas.microsoft.com/office/drawing/2014/main" id="{6846B450-0941-8140-9F83-D9E3D9083254}"/>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个人知识容器</a:t>
            </a:r>
            <a:r>
              <a:rPr lang="en-US" altLang="zh-CN" sz="3199" dirty="0">
                <a:solidFill>
                  <a:srgbClr val="C00000"/>
                </a:solidFill>
                <a:latin typeface="STXinwei" panose="02010800040101010101" pitchFamily="2" charset="-122"/>
                <a:ea typeface="STXinwei" panose="02010800040101010101" pitchFamily="2" charset="-122"/>
              </a:rPr>
              <a:t>/Personal Knowledge Container</a:t>
            </a:r>
            <a:endParaRPr lang="en-TW" sz="1799" dirty="0">
              <a:solidFill>
                <a:srgbClr val="C00000"/>
              </a:solidFill>
              <a:latin typeface="STXinwei" panose="02010800040101010101" pitchFamily="2" charset="-122"/>
              <a:ea typeface="STXinwei" panose="02010800040101010101" pitchFamily="2" charset="-122"/>
            </a:endParaRPr>
          </a:p>
        </p:txBody>
      </p:sp>
      <p:sp>
        <p:nvSpPr>
          <p:cNvPr id="6" name="Google Shape;654;p69">
            <a:extLst>
              <a:ext uri="{FF2B5EF4-FFF2-40B4-BE49-F238E27FC236}">
                <a16:creationId xmlns:a16="http://schemas.microsoft.com/office/drawing/2014/main" id="{2D079120-A851-934F-A72C-0AF9ADDC5881}"/>
              </a:ext>
            </a:extLst>
          </p:cNvPr>
          <p:cNvSpPr txBox="1"/>
          <p:nvPr/>
        </p:nvSpPr>
        <p:spPr>
          <a:xfrm>
            <a:off x="9527504" y="2965894"/>
            <a:ext cx="1664668"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用户命名空间</a:t>
            </a:r>
            <a:endParaRPr b="1" dirty="0">
              <a:latin typeface="STXinwei" panose="02010800040101010101" pitchFamily="2" charset="-122"/>
              <a:ea typeface="STXinwei" panose="02010800040101010101" pitchFamily="2" charset="-122"/>
              <a:cs typeface="Lato"/>
              <a:sym typeface="Lato"/>
            </a:endParaRPr>
          </a:p>
        </p:txBody>
      </p:sp>
      <p:sp>
        <p:nvSpPr>
          <p:cNvPr id="7" name="Google Shape;654;p69">
            <a:extLst>
              <a:ext uri="{FF2B5EF4-FFF2-40B4-BE49-F238E27FC236}">
                <a16:creationId xmlns:a16="http://schemas.microsoft.com/office/drawing/2014/main" id="{1987ADC2-32C3-8F45-AB7A-3E0A940E97B5}"/>
              </a:ext>
            </a:extLst>
          </p:cNvPr>
          <p:cNvSpPr txBox="1"/>
          <p:nvPr/>
        </p:nvSpPr>
        <p:spPr>
          <a:xfrm>
            <a:off x="4671024" y="2479437"/>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算法库命名空间</a:t>
            </a:r>
            <a:endParaRPr b="1" dirty="0">
              <a:latin typeface="STXinwei" panose="02010800040101010101" pitchFamily="2" charset="-122"/>
              <a:ea typeface="STXinwei" panose="02010800040101010101" pitchFamily="2" charset="-122"/>
              <a:cs typeface="Lato"/>
              <a:sym typeface="Lato"/>
            </a:endParaRPr>
          </a:p>
        </p:txBody>
      </p:sp>
      <p:sp>
        <p:nvSpPr>
          <p:cNvPr id="9" name="Google Shape;654;p69">
            <a:extLst>
              <a:ext uri="{FF2B5EF4-FFF2-40B4-BE49-F238E27FC236}">
                <a16:creationId xmlns:a16="http://schemas.microsoft.com/office/drawing/2014/main" id="{A40968A1-42CB-9442-AB04-EBAFB61DDE95}"/>
              </a:ext>
            </a:extLst>
          </p:cNvPr>
          <p:cNvSpPr txBox="1"/>
          <p:nvPr/>
        </p:nvSpPr>
        <p:spPr>
          <a:xfrm>
            <a:off x="-86092" y="3952637"/>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服务数据</a:t>
            </a:r>
            <a:endParaRPr lang="en-US" b="1" dirty="0">
              <a:latin typeface="STXinwei" panose="02010800040101010101" pitchFamily="2" charset="-122"/>
              <a:ea typeface="STXinwei" panose="02010800040101010101" pitchFamily="2" charset="-122"/>
              <a:cs typeface="Lato"/>
              <a:sym typeface="Lato"/>
            </a:endParaRPr>
          </a:p>
          <a:p>
            <a:pPr algn="ctr"/>
            <a:r>
              <a:rPr lang="en-US" b="1" dirty="0" err="1">
                <a:latin typeface="STXinwei" panose="02010800040101010101" pitchFamily="2" charset="-122"/>
                <a:ea typeface="STXinwei" panose="02010800040101010101" pitchFamily="2" charset="-122"/>
                <a:cs typeface="Lato"/>
                <a:sym typeface="Lato"/>
              </a:rPr>
              <a:t>命名空间</a:t>
            </a:r>
            <a:endParaRPr b="1" dirty="0">
              <a:latin typeface="STXinwei" panose="02010800040101010101" pitchFamily="2" charset="-122"/>
              <a:ea typeface="STXinwei" panose="02010800040101010101" pitchFamily="2" charset="-122"/>
              <a:cs typeface="Lato"/>
              <a:sym typeface="Lato"/>
            </a:endParaRPr>
          </a:p>
        </p:txBody>
      </p:sp>
      <p:sp>
        <p:nvSpPr>
          <p:cNvPr id="10" name="Google Shape;654;p69">
            <a:extLst>
              <a:ext uri="{FF2B5EF4-FFF2-40B4-BE49-F238E27FC236}">
                <a16:creationId xmlns:a16="http://schemas.microsoft.com/office/drawing/2014/main" id="{4CEC0EB4-495C-5A4C-82E5-93A901515690}"/>
              </a:ext>
            </a:extLst>
          </p:cNvPr>
          <p:cNvSpPr txBox="1"/>
          <p:nvPr/>
        </p:nvSpPr>
        <p:spPr>
          <a:xfrm>
            <a:off x="8549908" y="1392880"/>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行为数据</a:t>
            </a:r>
            <a:endParaRPr lang="en-US" b="1" dirty="0">
              <a:latin typeface="STXinwei" panose="02010800040101010101" pitchFamily="2" charset="-122"/>
              <a:ea typeface="STXinwei" panose="02010800040101010101" pitchFamily="2" charset="-122"/>
              <a:cs typeface="Lato"/>
              <a:sym typeface="Lato"/>
            </a:endParaRPr>
          </a:p>
          <a:p>
            <a:pPr algn="ctr"/>
            <a:r>
              <a:rPr lang="en-US" b="1" dirty="0" err="1">
                <a:latin typeface="STXinwei" panose="02010800040101010101" pitchFamily="2" charset="-122"/>
                <a:ea typeface="STXinwei" panose="02010800040101010101" pitchFamily="2" charset="-122"/>
                <a:cs typeface="Lato"/>
                <a:sym typeface="Lato"/>
              </a:rPr>
              <a:t>命名空间</a:t>
            </a:r>
            <a:endParaRPr b="1" dirty="0">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2244202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296307" y="4498113"/>
            <a:ext cx="1542520" cy="1171409"/>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2005875" y="4354066"/>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49317" y="4547814"/>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命名空间领域</a:t>
            </a:r>
            <a:r>
              <a:rPr lang="en-US" sz="3199" dirty="0">
                <a:solidFill>
                  <a:srgbClr val="C00000"/>
                </a:solidFill>
                <a:latin typeface="STXinwei" panose="02010800040101010101" pitchFamily="2" charset="-122"/>
                <a:ea typeface="STXinwei" panose="02010800040101010101" pitchFamily="2" charset="-122"/>
              </a:rPr>
              <a:t>(</a:t>
            </a:r>
            <a:r>
              <a:rPr lang="en-US" altLang="zh-CN" sz="3199" dirty="0">
                <a:solidFill>
                  <a:srgbClr val="C00000"/>
                </a:solidFill>
                <a:latin typeface="ACADEMY ENGRAVED LET PLAIN:1.0" panose="02000000000000000000" pitchFamily="2" charset="0"/>
                <a:ea typeface="STXinwei" panose="02010800040101010101" pitchFamily="2" charset="-122"/>
              </a:rPr>
              <a:t>Namespace</a:t>
            </a:r>
            <a:r>
              <a:rPr lang="en-US" altLang="zh-CN" sz="3199" dirty="0">
                <a:solidFill>
                  <a:srgbClr val="C00000"/>
                </a:solidFill>
                <a:latin typeface="STXinwei" panose="02010800040101010101" pitchFamily="2" charset="-122"/>
                <a:ea typeface="STXinwei" panose="02010800040101010101" pitchFamily="2" charset="-122"/>
              </a:rPr>
              <a:t>)</a:t>
            </a:r>
            <a:r>
              <a:rPr lang="en-US" sz="3199" dirty="0" err="1">
                <a:solidFill>
                  <a:srgbClr val="C00000"/>
                </a:solidFill>
                <a:latin typeface="STXinwei" panose="02010800040101010101" pitchFamily="2" charset="-122"/>
                <a:ea typeface="STXinwei" panose="02010800040101010101" pitchFamily="2" charset="-122"/>
              </a:rPr>
              <a:t>中的三类资产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187" y="4419516"/>
            <a:ext cx="1320980" cy="1320980"/>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164EC065-1221-0448-BDF1-FE3DD81D10F2}"/>
              </a:ext>
            </a:extLst>
          </p:cNvPr>
          <p:cNvSpPr/>
          <p:nvPr/>
        </p:nvSpPr>
        <p:spPr>
          <a:xfrm>
            <a:off x="98845" y="2106930"/>
            <a:ext cx="11917664" cy="1905293"/>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3200" dirty="0">
                <a:solidFill>
                  <a:schemeClr val="tx1"/>
                </a:solidFill>
                <a:latin typeface="STXinwei" panose="02010800040101010101" pitchFamily="2" charset="-122"/>
                <a:ea typeface="STXinwei" panose="02010800040101010101" pitchFamily="2" charset="-122"/>
              </a:rPr>
              <a:t>语言规范</a:t>
            </a:r>
          </a:p>
          <a:p>
            <a:pPr algn="ctr"/>
            <a:r>
              <a:rPr lang="en-TW" altLang="zh-CN" sz="3200" dirty="0">
                <a:solidFill>
                  <a:schemeClr val="tx1"/>
                </a:solidFill>
                <a:latin typeface="STXinwei" panose="02010800040101010101" pitchFamily="2" charset="-122"/>
                <a:ea typeface="STXinwei" panose="02010800040101010101" pitchFamily="2" charset="-122"/>
              </a:rPr>
              <a:t>Abstract</a:t>
            </a:r>
            <a:r>
              <a:rPr lang="zh-CN" altLang="en-US" sz="3200" dirty="0">
                <a:solidFill>
                  <a:schemeClr val="tx1"/>
                </a:solidFill>
                <a:latin typeface="STXinwei" panose="02010800040101010101" pitchFamily="2" charset="-122"/>
                <a:ea typeface="STXinwei" panose="02010800040101010101" pitchFamily="2" charset="-122"/>
              </a:rPr>
              <a:t> </a:t>
            </a:r>
            <a:r>
              <a:rPr lang="en-US" altLang="zh-CN" sz="3200" dirty="0">
                <a:solidFill>
                  <a:schemeClr val="tx1"/>
                </a:solidFill>
                <a:latin typeface="STXinwei" panose="02010800040101010101" pitchFamily="2" charset="-122"/>
                <a:ea typeface="STXinwei" panose="02010800040101010101" pitchFamily="2" charset="-122"/>
              </a:rPr>
              <a:t>Specification</a:t>
            </a:r>
            <a:endParaRPr lang="en-TW" sz="3200" dirty="0">
              <a:solidFill>
                <a:schemeClr val="tx1"/>
              </a:solidFill>
              <a:latin typeface="STXinwei" panose="02010800040101010101" pitchFamily="2" charset="-122"/>
              <a:ea typeface="STXinwei" panose="02010800040101010101" pitchFamily="2" charset="-122"/>
            </a:endParaRPr>
          </a:p>
        </p:txBody>
      </p:sp>
      <p:sp>
        <p:nvSpPr>
          <p:cNvPr id="21" name="Rectangle 20">
            <a:extLst>
              <a:ext uri="{FF2B5EF4-FFF2-40B4-BE49-F238E27FC236}">
                <a16:creationId xmlns:a16="http://schemas.microsoft.com/office/drawing/2014/main" id="{E0D9C33D-EDCB-A544-9D14-CC7B7496C530}"/>
              </a:ext>
            </a:extLst>
          </p:cNvPr>
          <p:cNvSpPr/>
          <p:nvPr/>
        </p:nvSpPr>
        <p:spPr>
          <a:xfrm>
            <a:off x="98845" y="4392779"/>
            <a:ext cx="11917664" cy="20796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TW" sz="2800" dirty="0">
                <a:solidFill>
                  <a:schemeClr val="tx1"/>
                </a:solidFill>
                <a:latin typeface="STXinwei" panose="02010800040101010101" pitchFamily="2" charset="-122"/>
                <a:ea typeface="STXinwei" panose="02010800040101010101" pitchFamily="2" charset="-122"/>
              </a:rPr>
              <a:t>具体数据内容</a:t>
            </a:r>
          </a:p>
          <a:p>
            <a:pPr algn="ctr"/>
            <a:r>
              <a:rPr lang="en-TW" sz="2800" dirty="0">
                <a:solidFill>
                  <a:schemeClr val="tx1"/>
                </a:solidFill>
                <a:latin typeface="STXinwei" panose="02010800040101010101" pitchFamily="2" charset="-122"/>
                <a:ea typeface="STXinwei" panose="02010800040101010101" pitchFamily="2" charset="-122"/>
              </a:rPr>
              <a:t>Concrete Data Content</a:t>
            </a:r>
          </a:p>
        </p:txBody>
      </p:sp>
      <p:cxnSp>
        <p:nvCxnSpPr>
          <p:cNvPr id="3" name="Straight Arrow Connector 2">
            <a:extLst>
              <a:ext uri="{FF2B5EF4-FFF2-40B4-BE49-F238E27FC236}">
                <a16:creationId xmlns:a16="http://schemas.microsoft.com/office/drawing/2014/main" id="{746FBA25-87A8-A349-BABB-947929CA79F8}"/>
              </a:ext>
            </a:extLst>
          </p:cNvPr>
          <p:cNvCxnSpPr>
            <a:cxnSpLocks/>
            <a:stCxn id="17" idx="4"/>
            <a:endCxn id="21" idx="0"/>
          </p:cNvCxnSpPr>
          <p:nvPr/>
        </p:nvCxnSpPr>
        <p:spPr>
          <a:xfrm>
            <a:off x="6057677" y="4012223"/>
            <a:ext cx="0" cy="38055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3755570" y="2115062"/>
            <a:ext cx="4690181" cy="2147189"/>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82495" y="4224244"/>
            <a:ext cx="715865" cy="600859"/>
          </a:xfrm>
          <a:prstGeom prst="rect">
            <a:avLst/>
          </a:prstGeom>
          <a:noFill/>
          <a:ln>
            <a:noFill/>
          </a:ln>
        </p:spPr>
      </p:pic>
      <p:sp>
        <p:nvSpPr>
          <p:cNvPr id="630" name="Google Shape;630;p68"/>
          <p:cNvSpPr/>
          <p:nvPr/>
        </p:nvSpPr>
        <p:spPr>
          <a:xfrm>
            <a:off x="524922" y="322444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21684" y="3110743"/>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331018" y="1571827"/>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386708" y="4247710"/>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01388" y="2342395"/>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236522" y="263109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161100" y="1599570"/>
            <a:ext cx="447094" cy="445370"/>
          </a:xfrm>
          <a:prstGeom prst="rect">
            <a:avLst/>
          </a:prstGeom>
          <a:noFill/>
          <a:ln>
            <a:noFill/>
          </a:ln>
        </p:spPr>
      </p:pic>
      <p:pic>
        <p:nvPicPr>
          <p:cNvPr id="641" name="Google Shape;641;p68"/>
          <p:cNvPicPr preferRelativeResize="0"/>
          <p:nvPr/>
        </p:nvPicPr>
        <p:blipFill>
          <a:blip r:embed="rId10">
            <a:alphaModFix/>
          </a:blip>
          <a:stretch>
            <a:fillRect/>
          </a:stretch>
        </p:blipFill>
        <p:spPr>
          <a:xfrm>
            <a:off x="7331018" y="1058957"/>
            <a:ext cx="447091" cy="445367"/>
          </a:xfrm>
          <a:prstGeom prst="rect">
            <a:avLst/>
          </a:prstGeom>
          <a:noFill/>
          <a:ln>
            <a:noFill/>
          </a:ln>
        </p:spPr>
      </p:pic>
      <p:pic>
        <p:nvPicPr>
          <p:cNvPr id="642" name="Google Shape;642;p68"/>
          <p:cNvPicPr preferRelativeResize="0"/>
          <p:nvPr/>
        </p:nvPicPr>
        <p:blipFill>
          <a:blip r:embed="rId11">
            <a:alphaModFix/>
          </a:blip>
          <a:stretch>
            <a:fillRect/>
          </a:stretch>
        </p:blipFill>
        <p:spPr>
          <a:xfrm>
            <a:off x="4175089" y="1058954"/>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793" y="444415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互联互通的数据生态系统需要代数的封闭性与对称性</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89998" y="444415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9683" y="4262251"/>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19069" y="4299298"/>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8589" y="2329959"/>
            <a:ext cx="1241069" cy="76330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F9462F54-48CE-1E42-817E-67C68FF4B4ED}"/>
              </a:ext>
            </a:extLst>
          </p:cNvPr>
          <p:cNvSpPr>
            <a:spLocks noGrp="1"/>
          </p:cNvSpPr>
          <p:nvPr>
            <p:ph type="title"/>
          </p:nvPr>
        </p:nvSpPr>
        <p:spPr>
          <a:xfrm>
            <a:off x="5227306" y="3364081"/>
            <a:ext cx="1736436" cy="763301"/>
          </a:xfrm>
        </p:spPr>
        <p:txBody>
          <a:bodyPr>
            <a:noAutofit/>
          </a:bodyPr>
          <a:lstStyle/>
          <a:p>
            <a:pPr algn="ctr"/>
            <a:r>
              <a:rPr lang="zh-CN" altLang="en-US" dirty="0">
                <a:solidFill>
                  <a:srgbClr val="C00000"/>
                </a:solidFill>
                <a:latin typeface="STXinwei" panose="02010800040101010101" pitchFamily="2" charset="-122"/>
                <a:ea typeface="STXinwei" panose="02010800040101010101" pitchFamily="2" charset="-122"/>
              </a:rPr>
              <a:t>系统代数</a:t>
            </a:r>
            <a:r>
              <a:rPr lang="en-US" altLang="zh-CN" dirty="0">
                <a:solidFill>
                  <a:srgbClr val="C00000"/>
                </a:solidFill>
                <a:latin typeface="STXinwei" panose="02010800040101010101" pitchFamily="2" charset="-122"/>
                <a:ea typeface="STXinwei" panose="02010800040101010101" pitchFamily="2" charset="-122"/>
              </a:rPr>
              <a:t>(</a:t>
            </a:r>
            <a:r>
              <a:rPr lang="en-US" altLang="zh-CN" dirty="0" err="1">
                <a:solidFill>
                  <a:srgbClr val="C00000"/>
                </a:solidFill>
                <a:latin typeface="STXinwei" panose="02010800040101010101" pitchFamily="2" charset="-122"/>
                <a:ea typeface="STXinwei" panose="02010800040101010101" pitchFamily="2" charset="-122"/>
              </a:rPr>
              <a:t>AoS</a:t>
            </a:r>
            <a:r>
              <a:rPr lang="en-US" altLang="zh-CN" dirty="0">
                <a:solidFill>
                  <a:srgbClr val="C00000"/>
                </a:solidFill>
                <a:latin typeface="STXinwei" panose="02010800040101010101" pitchFamily="2" charset="-122"/>
                <a:ea typeface="STXinwei" panose="02010800040101010101" pitchFamily="2" charset="-122"/>
              </a:rPr>
              <a:t>)</a:t>
            </a:r>
            <a:endParaRPr lang="en-TW" sz="2800" dirty="0">
              <a:solidFill>
                <a:srgbClr val="C00000"/>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7"/>
          <a:stretch>
            <a:fillRect/>
          </a:stretch>
        </p:blipFill>
        <p:spPr>
          <a:xfrm>
            <a:off x="5112873" y="5511270"/>
            <a:ext cx="1971016" cy="1359442"/>
          </a:xfrm>
          <a:prstGeom prst="rect">
            <a:avLst/>
          </a:prstGeom>
        </p:spPr>
      </p:pic>
      <p:pic>
        <p:nvPicPr>
          <p:cNvPr id="4" name="Graphic 3" descr="Computer">
            <a:extLst>
              <a:ext uri="{FF2B5EF4-FFF2-40B4-BE49-F238E27FC236}">
                <a16:creationId xmlns:a16="http://schemas.microsoft.com/office/drawing/2014/main" id="{F3A45098-AFAA-0345-869A-10FCDA3BD0D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06908" y="5943600"/>
            <a:ext cx="914400" cy="914400"/>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08883" y="5943600"/>
            <a:ext cx="914400" cy="914400"/>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70247" y="5956312"/>
            <a:ext cx="914400" cy="914400"/>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309898" y="5922224"/>
            <a:ext cx="914400" cy="914400"/>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224298" y="5922224"/>
            <a:ext cx="914400" cy="914400"/>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58706" y="5901883"/>
            <a:ext cx="914400" cy="914400"/>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7331018" y="5661477"/>
            <a:ext cx="426591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所有可能落地的传感器 (IoT) 与社交网络</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491825" y="2351093"/>
            <a:ext cx="763301" cy="763301"/>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214088" y="2310534"/>
            <a:ext cx="768544" cy="768544"/>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80885" y="2370633"/>
            <a:ext cx="914400" cy="914400"/>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21287" y="5900848"/>
            <a:ext cx="914400" cy="914400"/>
          </a:xfrm>
          <a:prstGeom prst="rect">
            <a:avLst/>
          </a:prstGeom>
        </p:spPr>
      </p:pic>
      <p:pic>
        <p:nvPicPr>
          <p:cNvPr id="1026" name="Picture 2" descr="Facebook became Meta">
            <a:extLst>
              <a:ext uri="{FF2B5EF4-FFF2-40B4-BE49-F238E27FC236}">
                <a16:creationId xmlns:a16="http://schemas.microsoft.com/office/drawing/2014/main" id="{7DF73259-E3DC-AE41-802C-338924AC844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1572" y="6084547"/>
            <a:ext cx="1156396" cy="65047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Paper-less Facebook? - Forbes">
            <a:extLst>
              <a:ext uri="{FF2B5EF4-FFF2-40B4-BE49-F238E27FC236}">
                <a16:creationId xmlns:a16="http://schemas.microsoft.com/office/drawing/2014/main" id="{1D6B4D83-1335-7543-B5FF-AD024684D0D5}"/>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447841" y="6022558"/>
            <a:ext cx="768544" cy="7685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Devsecops-Illustretion-ICon-1">
            <a:hlinkClick r:id="rId40"/>
            <a:extLst>
              <a:ext uri="{FF2B5EF4-FFF2-40B4-BE49-F238E27FC236}">
                <a16:creationId xmlns:a16="http://schemas.microsoft.com/office/drawing/2014/main" id="{6BA97CF2-840B-1A44-857C-7A4D219399AE}"/>
              </a:ext>
            </a:extLst>
          </p:cNvPr>
          <p:cNvPicPr>
            <a:picLocks noChangeAspect="1" noChangeArrowheads="1"/>
          </p:cNvPicPr>
          <p:nvPr/>
        </p:nvPicPr>
        <p:blipFill>
          <a:blip r:embed="rId41">
            <a:extLst>
              <a:ext uri="{28A0092B-C50C-407E-A947-70E740481C1C}">
                <a14:useLocalDpi xmlns:a14="http://schemas.microsoft.com/office/drawing/2010/main"/>
              </a:ext>
            </a:extLst>
          </a:blip>
          <a:srcRect/>
          <a:stretch>
            <a:fillRect/>
          </a:stretch>
        </p:blipFill>
        <p:spPr bwMode="auto">
          <a:xfrm>
            <a:off x="862352" y="4839735"/>
            <a:ext cx="1686385" cy="110672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4680A40-85BE-974D-B005-9FEA817F34AD}"/>
              </a:ext>
            </a:extLst>
          </p:cNvPr>
          <p:cNvSpPr txBox="1"/>
          <p:nvPr/>
        </p:nvSpPr>
        <p:spPr>
          <a:xfrm>
            <a:off x="2627696" y="5593155"/>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具体的数据呈现方式</a:t>
            </a:r>
          </a:p>
        </p:txBody>
      </p:sp>
      <p:sp>
        <p:nvSpPr>
          <p:cNvPr id="40" name="TextBox 39">
            <a:extLst>
              <a:ext uri="{FF2B5EF4-FFF2-40B4-BE49-F238E27FC236}">
                <a16:creationId xmlns:a16="http://schemas.microsoft.com/office/drawing/2014/main" id="{5828157D-6101-2147-9408-202964B9A7B5}"/>
              </a:ext>
            </a:extLst>
          </p:cNvPr>
          <p:cNvSpPr txBox="1"/>
          <p:nvPr/>
        </p:nvSpPr>
        <p:spPr>
          <a:xfrm>
            <a:off x="978352" y="1202151"/>
            <a:ext cx="3155031"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抽象而万用的数据渲染引擎</a:t>
            </a:r>
          </a:p>
          <a:p>
            <a:r>
              <a:rPr lang="en-TW" dirty="0">
                <a:latin typeface="STXinwei" panose="02010800040101010101" pitchFamily="2" charset="-122"/>
                <a:ea typeface="STXinwei" panose="02010800040101010101" pitchFamily="2" charset="-122"/>
              </a:rPr>
              <a:t>(HTML5, WASM, EcmaScript)</a:t>
            </a:r>
          </a:p>
        </p:txBody>
      </p:sp>
      <p:sp>
        <p:nvSpPr>
          <p:cNvPr id="3" name="TextBox 2">
            <a:extLst>
              <a:ext uri="{FF2B5EF4-FFF2-40B4-BE49-F238E27FC236}">
                <a16:creationId xmlns:a16="http://schemas.microsoft.com/office/drawing/2014/main" id="{C4A9FBC2-E06D-1844-90EC-0E3CC1A5F855}"/>
              </a:ext>
            </a:extLst>
          </p:cNvPr>
          <p:cNvSpPr txBox="1"/>
          <p:nvPr/>
        </p:nvSpPr>
        <p:spPr>
          <a:xfrm>
            <a:off x="1058036" y="2282701"/>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文件命名空间</a:t>
            </a:r>
          </a:p>
        </p:txBody>
      </p:sp>
      <p:sp>
        <p:nvSpPr>
          <p:cNvPr id="41" name="TextBox 40">
            <a:extLst>
              <a:ext uri="{FF2B5EF4-FFF2-40B4-BE49-F238E27FC236}">
                <a16:creationId xmlns:a16="http://schemas.microsoft.com/office/drawing/2014/main" id="{ED047ED8-1503-114C-8F73-E6903FFFC958}"/>
              </a:ext>
            </a:extLst>
          </p:cNvPr>
          <p:cNvSpPr txBox="1"/>
          <p:nvPr/>
        </p:nvSpPr>
        <p:spPr>
          <a:xfrm>
            <a:off x="9501388" y="497856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服务命名空间</a:t>
            </a:r>
          </a:p>
        </p:txBody>
      </p:sp>
      <p:sp>
        <p:nvSpPr>
          <p:cNvPr id="42" name="TextBox 41">
            <a:extLst>
              <a:ext uri="{FF2B5EF4-FFF2-40B4-BE49-F238E27FC236}">
                <a16:creationId xmlns:a16="http://schemas.microsoft.com/office/drawing/2014/main" id="{82A6584F-2FC5-CF45-99C7-578DF80D509A}"/>
              </a:ext>
            </a:extLst>
          </p:cNvPr>
          <p:cNvSpPr txBox="1"/>
          <p:nvPr/>
        </p:nvSpPr>
        <p:spPr>
          <a:xfrm>
            <a:off x="7750318" y="127902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网页命名空间</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系统设计的复杂性挑战</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US" sz="2400" dirty="0">
                <a:solidFill>
                  <a:srgbClr val="C00000"/>
                </a:solidFill>
                <a:latin typeface="STXinwei" panose="02010800040101010101" pitchFamily="2" charset="-122"/>
                <a:ea typeface="STXinwei" panose="02010800040101010101" pitchFamily="2" charset="-122"/>
                <a:cs typeface="Arial" charset="0"/>
              </a:rPr>
              <a:t>超越以下三者之间的纠缠怪圈</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160907" y="5498177"/>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455007" y="5355570"/>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1965799" y="1202035"/>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13" name="TextBox 12">
            <a:extLst>
              <a:ext uri="{FF2B5EF4-FFF2-40B4-BE49-F238E27FC236}">
                <a16:creationId xmlns:a16="http://schemas.microsoft.com/office/drawing/2014/main" id="{EC628002-C793-3746-BDC1-192349870833}"/>
              </a:ext>
            </a:extLst>
          </p:cNvPr>
          <p:cNvSpPr txBox="1"/>
          <p:nvPr/>
        </p:nvSpPr>
        <p:spPr>
          <a:xfrm>
            <a:off x="7396581" y="1423249"/>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1C103FFE-B41D-4548-8A23-8819155547B5}"/>
              </a:ext>
            </a:extLst>
          </p:cNvPr>
          <p:cNvSpPr txBox="1"/>
          <p:nvPr/>
        </p:nvSpPr>
        <p:spPr>
          <a:xfrm>
            <a:off x="1131234" y="6140696"/>
            <a:ext cx="405914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15" name="TextBox 14">
            <a:extLst>
              <a:ext uri="{FF2B5EF4-FFF2-40B4-BE49-F238E27FC236}">
                <a16:creationId xmlns:a16="http://schemas.microsoft.com/office/drawing/2014/main" id="{234C39EA-1475-5D47-907D-E7BB30CDF474}"/>
              </a:ext>
            </a:extLst>
          </p:cNvPr>
          <p:cNvSpPr txBox="1"/>
          <p:nvPr/>
        </p:nvSpPr>
        <p:spPr>
          <a:xfrm>
            <a:off x="7783285" y="6016735"/>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Tree>
    <p:extLst>
      <p:ext uri="{BB962C8B-B14F-4D97-AF65-F5344CB8AC3E}">
        <p14:creationId xmlns:p14="http://schemas.microsoft.com/office/powerpoint/2010/main" val="3399068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结合个人知识容器（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）已成为</a:t>
            </a:r>
            <a:r>
              <a:rPr lang="en-US" altLang="zh-TW" sz="1800" kern="0" dirty="0">
                <a:solidFill>
                  <a:schemeClr val="tx1"/>
                </a:solidFill>
                <a:latin typeface="STXinwei" panose="02010800040101010101" pitchFamily="2" charset="-122"/>
                <a:ea typeface="STXinwei" panose="02010800040101010101" pitchFamily="2" charset="-122"/>
                <a:hlinkClick r:id="rId2"/>
              </a:rPr>
              <a:t>MIT</a:t>
            </a:r>
            <a:r>
              <a:rPr lang="zh-TW" altLang="en-US" sz="1800" kern="0" dirty="0">
                <a:solidFill>
                  <a:schemeClr val="tx1"/>
                </a:solidFill>
                <a:latin typeface="STXinwei" panose="02010800040101010101" pitchFamily="2" charset="-122"/>
                <a:ea typeface="STXinwei" panose="02010800040101010101" pitchFamily="2" charset="-122"/>
                <a:hlinkClick r:id="rId2"/>
              </a:rPr>
              <a:t>科技战略地图</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TW" sz="1800" kern="0" dirty="0">
                <a:solidFill>
                  <a:schemeClr val="tx1"/>
                </a:solidFill>
                <a:latin typeface="STXinwei" panose="02010800040101010101" pitchFamily="2" charset="-122"/>
                <a:ea typeface="STXinwei" panose="02010800040101010101" pitchFamily="2" charset="-122"/>
                <a:hlinkClick r:id="rId2"/>
              </a:rPr>
              <a:t>https://</a:t>
            </a:r>
            <a:r>
              <a:rPr lang="en-US" altLang="zh-TW" sz="1800" kern="0" dirty="0" err="1">
                <a:solidFill>
                  <a:schemeClr val="tx1"/>
                </a:solidFill>
                <a:latin typeface="STXinwei" panose="02010800040101010101" pitchFamily="2" charset="-122"/>
                <a:ea typeface="STXinwei" panose="02010800040101010101" pitchFamily="2" charset="-122"/>
                <a:hlinkClick r:id="rId2"/>
              </a:rPr>
              <a:t>roadmaps.mit.edu</a:t>
            </a:r>
            <a:r>
              <a:rPr lang="en-US" altLang="zh-TW"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课程的知识容器</a:t>
            </a:r>
            <a:r>
              <a:rPr lang="zh-CN" altLang="en-US" sz="1800" kern="0" dirty="0">
                <a:solidFill>
                  <a:schemeClr val="tx1"/>
                </a:solidFill>
                <a:latin typeface="STXinwei" panose="02010800040101010101" pitchFamily="2" charset="-122"/>
                <a:ea typeface="STXinwei" panose="02010800040101010101" pitchFamily="2" charset="-122"/>
              </a:rPr>
              <a:t>，让跨越领域和时空尺度的知识，</a:t>
            </a:r>
            <a:r>
              <a:rPr lang="zh-TW" altLang="en-US" sz="1800" kern="0" dirty="0">
                <a:solidFill>
                  <a:schemeClr val="tx1"/>
                </a:solidFill>
                <a:latin typeface="STXinwei" panose="02010800040101010101" pitchFamily="2" charset="-122"/>
                <a:ea typeface="STXinwei" panose="02010800040101010101" pitchFamily="2" charset="-122"/>
              </a:rPr>
              <a:t>能被</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的数据格式</a:t>
            </a:r>
            <a:r>
              <a:rPr lang="zh-CN" altLang="en-US" sz="1800" kern="0" dirty="0">
                <a:solidFill>
                  <a:schemeClr val="tx1"/>
                </a:solidFill>
                <a:latin typeface="STXinwei" panose="02010800040101010101" pitchFamily="2" charset="-122"/>
                <a:ea typeface="STXinwei" panose="02010800040101010101" pitchFamily="2" charset="-122"/>
              </a:rPr>
              <a:t>，向所有人分享。</a:t>
            </a:r>
            <a:endParaRPr lang="zh-TW" altLang="en-US" sz="18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决策难度可控：系统代数的封闭性，在不失可靠性的前提下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系统参数精度：根据领域需求，使用系统代数定制满足精度需求的</a:t>
            </a:r>
            <a:r>
              <a:rPr lang="zh-CN" altLang="en-TW" sz="2400" kern="0" dirty="0">
                <a:latin typeface="STXinwei" panose="02010800040101010101" pitchFamily="2" charset="-122"/>
                <a:ea typeface="STXinwei" panose="02010800040101010101" pitchFamily="2" charset="-122"/>
              </a:rPr>
              <a:t>专用</a:t>
            </a:r>
            <a:r>
              <a:rPr lang="zh-CN" altLang="en-US" sz="2400" kern="0" dirty="0">
                <a:latin typeface="STXinwei" panose="02010800040101010101" pitchFamily="2" charset="-122"/>
                <a:ea typeface="STXinwei" panose="02010800040101010101" pitchFamily="2" charset="-122"/>
              </a:rPr>
              <a:t>语言</a:t>
            </a:r>
            <a:endParaRPr lang="en-TW"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事件令牌</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sz="1100"/>
                        <a:t>令牌追踪过程</a:t>
                      </a:r>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5" name="Picture 2">
            <a:extLst>
              <a:ext uri="{FF2B5EF4-FFF2-40B4-BE49-F238E27FC236}">
                <a16:creationId xmlns:a16="http://schemas.microsoft.com/office/drawing/2014/main" id="{84A234B8-D456-8548-9483-688C79C8A9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81120" y="775456"/>
            <a:ext cx="745977" cy="542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delica Logo, 200px high">
            <a:hlinkClick r:id="rId3"/>
            <a:extLst>
              <a:ext uri="{FF2B5EF4-FFF2-40B4-BE49-F238E27FC236}">
                <a16:creationId xmlns:a16="http://schemas.microsoft.com/office/drawing/2014/main" id="{3A8AF1EF-8655-734D-B503-3F635FEB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913" y="1371887"/>
            <a:ext cx="9009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tLogo Home Page">
            <a:hlinkClick r:id="rId5"/>
            <a:extLst>
              <a:ext uri="{FF2B5EF4-FFF2-40B4-BE49-F238E27FC236}">
                <a16:creationId xmlns:a16="http://schemas.microsoft.com/office/drawing/2014/main" id="{3AEB3D23-9599-1344-B74D-9BDC5CE27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285" y="1265439"/>
            <a:ext cx="680896" cy="680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bsInt – JORAL Technologies">
            <a:hlinkClick r:id="rId7"/>
            <a:extLst>
              <a:ext uri="{FF2B5EF4-FFF2-40B4-BE49-F238E27FC236}">
                <a16:creationId xmlns:a16="http://schemas.microsoft.com/office/drawing/2014/main" id="{B9205D89-AF73-744A-BED8-B7E29E9C5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3119" y="1265439"/>
            <a:ext cx="1023012" cy="631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Autocad Logo PNG Images, Free Transparent Autocad Logo Download - KindPNG">
            <a:extLst>
              <a:ext uri="{FF2B5EF4-FFF2-40B4-BE49-F238E27FC236}">
                <a16:creationId xmlns:a16="http://schemas.microsoft.com/office/drawing/2014/main" id="{849B6513-2FC6-8048-9872-57661D76481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03659" y="1353635"/>
            <a:ext cx="900900" cy="504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tlab.jl">
            <a:hlinkClick r:id="rId10"/>
            <a:extLst>
              <a:ext uri="{FF2B5EF4-FFF2-40B4-BE49-F238E27FC236}">
                <a16:creationId xmlns:a16="http://schemas.microsoft.com/office/drawing/2014/main" id="{25091916-1BA5-F340-B836-F79A1A481F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48291" y="1318154"/>
            <a:ext cx="920606" cy="469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hlinkClick r:id="rId12"/>
            <a:extLst>
              <a:ext uri="{FF2B5EF4-FFF2-40B4-BE49-F238E27FC236}">
                <a16:creationId xmlns:a16="http://schemas.microsoft.com/office/drawing/2014/main" id="{B9F705BE-6618-754B-B21C-92085F4EE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1569" y="1206095"/>
            <a:ext cx="680896" cy="689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918AAD-2730-7640-A792-9EEED2D01A5F}"/>
              </a:ext>
            </a:extLst>
          </p:cNvPr>
          <p:cNvSpPr txBox="1"/>
          <p:nvPr/>
        </p:nvSpPr>
        <p:spPr>
          <a:xfrm>
            <a:off x="3065823" y="1372849"/>
            <a:ext cx="793807" cy="523220"/>
          </a:xfrm>
          <a:prstGeom prst="rect">
            <a:avLst/>
          </a:prstGeom>
          <a:noFill/>
        </p:spPr>
        <p:txBody>
          <a:bodyPr wrap="none" rtlCol="0">
            <a:spAutoFit/>
          </a:bodyPr>
          <a:lstStyle/>
          <a:p>
            <a:r>
              <a:rPr lang="en-TW" sz="2800" u="sng" dirty="0">
                <a:solidFill>
                  <a:srgbClr val="FF0000"/>
                </a:solidFill>
                <a:latin typeface="STXinwei" panose="02010800040101010101" pitchFamily="2" charset="-122"/>
                <a:ea typeface="STXinwei" panose="02010800040101010101" pitchFamily="2" charset="-122"/>
                <a:hlinkClick r:id="rId14">
                  <a:extLst>
                    <a:ext uri="{A12FA001-AC4F-418D-AE19-62706E023703}">
                      <ahyp:hlinkClr xmlns:ahyp="http://schemas.microsoft.com/office/drawing/2018/hyperlinkcolor" val="tx"/>
                    </a:ext>
                  </a:extLst>
                </a:hlinkClick>
              </a:rPr>
              <a:t>AoS</a:t>
            </a:r>
            <a:endParaRPr lang="en-TW" sz="2800" u="sng" dirty="0">
              <a:solidFill>
                <a:srgbClr val="FF0000"/>
              </a:solidFill>
              <a:latin typeface="STXinwei" panose="02010800040101010101" pitchFamily="2" charset="-122"/>
              <a:ea typeface="STXinwei" panose="02010800040101010101" pitchFamily="2" charset="-122"/>
            </a:endParaRPr>
          </a:p>
        </p:txBody>
      </p:sp>
      <p:pic>
        <p:nvPicPr>
          <p:cNvPr id="9" name="Picture 2">
            <a:hlinkClick r:id="rId15"/>
            <a:extLst>
              <a:ext uri="{FF2B5EF4-FFF2-40B4-BE49-F238E27FC236}">
                <a16:creationId xmlns:a16="http://schemas.microsoft.com/office/drawing/2014/main" id="{33614790-36CB-1648-A98C-A674F21851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18618" y="720604"/>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7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数据密集工作流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的代数化可对比算符</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优化方法。</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的系统建模可根据</a:t>
            </a:r>
            <a:r>
              <a:rPr lang="en-US" altLang="zh-CN" sz="1600" kern="0" dirty="0">
                <a:solidFill>
                  <a:schemeClr val="tx1"/>
                </a:solidFill>
                <a:latin typeface="STXinwei" panose="02010800040101010101" pitchFamily="2" charset="-122"/>
                <a:ea typeface="STXinwei" panose="02010800040101010101" pitchFamily="2" charset="-122"/>
              </a:rPr>
              <a:t>Abstract Interpretation</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来进行管理，从而建立一个基于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748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zh-TW" altLang="en-US" sz="1200" i="1" dirty="0">
                <a:sym typeface="微软雅黑"/>
              </a:rPr>
              <a:t>周</a:t>
            </a:r>
            <a:r>
              <a:rPr lang="en-US" altLang="zh-TW" sz="1200" i="1" dirty="0">
                <a:sym typeface="微软雅黑"/>
              </a:rPr>
              <a:t>(</a:t>
            </a:r>
            <a:r>
              <a:rPr lang="en-US" sz="1200" i="1" dirty="0">
                <a:sym typeface="微软雅黑"/>
              </a:rPr>
              <a:t>Zhou）, </a:t>
            </a:r>
            <a:r>
              <a:rPr lang="zh-TW" altLang="en-US" sz="1200" i="1" dirty="0">
                <a:sym typeface="微软雅黑"/>
              </a:rPr>
              <a:t>子衡</a:t>
            </a:r>
            <a:r>
              <a:rPr lang="en-US" altLang="zh-TW" sz="1200" i="1" dirty="0">
                <a:sym typeface="微软雅黑"/>
              </a:rPr>
              <a:t>(</a:t>
            </a:r>
            <a:r>
              <a:rPr lang="en-US" sz="1200" i="1" dirty="0" err="1">
                <a:sym typeface="微软雅黑"/>
              </a:rPr>
              <a:t>Ziheng</a:t>
            </a:r>
            <a:r>
              <a:rPr lang="en-US" sz="1200" i="1" dirty="0">
                <a:sym typeface="微软雅黑"/>
              </a:rPr>
              <a:t>) (May 1, 2017). </a:t>
            </a:r>
            <a:r>
              <a:rPr lang="zh-TW" altLang="en-US" sz="1200" i="1" dirty="0">
                <a:sym typeface="微软雅黑"/>
              </a:rPr>
              <a:t>账户</a:t>
            </a:r>
            <a:r>
              <a:rPr lang="en-US" altLang="zh-TW" sz="1200" i="1" dirty="0">
                <a:sym typeface="微软雅黑"/>
              </a:rPr>
              <a:t>-</a:t>
            </a:r>
            <a:r>
              <a:rPr lang="zh-TW" altLang="en-US" sz="1200" i="1" dirty="0">
                <a:sym typeface="微软雅黑"/>
              </a:rPr>
              <a:t>新经济与新金融之路</a:t>
            </a:r>
            <a:r>
              <a:rPr lang="en-US" altLang="zh-TW" sz="1200" i="1" dirty="0">
                <a:sym typeface="微软雅黑"/>
              </a:rPr>
              <a:t>. </a:t>
            </a:r>
            <a:r>
              <a:rPr lang="zh-TW" altLang="en-US" sz="1200" i="1" dirty="0">
                <a:sym typeface="微软雅黑"/>
              </a:rPr>
              <a:t>社会科学文献出版社</a:t>
            </a:r>
            <a:r>
              <a:rPr lang="en-US" altLang="zh-TW" sz="1200" i="1" dirty="0">
                <a:sym typeface="微软雅黑"/>
              </a:rPr>
              <a:t>.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3" tooltip="Special:BookSources/9787520104975"/>
              </a:rPr>
              <a:t>9787520104975</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Dori, </a:t>
            </a:r>
            <a:r>
              <a:rPr lang="en-US" sz="1200" i="1" dirty="0" err="1">
                <a:sym typeface="微软雅黑"/>
              </a:rPr>
              <a:t>Dov</a:t>
            </a:r>
            <a:r>
              <a:rPr lang="en-US" sz="1200" i="1" dirty="0">
                <a:sym typeface="微软雅黑"/>
              </a:rPr>
              <a:t> (2002). </a:t>
            </a:r>
            <a:r>
              <a:rPr lang="en-US" sz="1200" i="1" u="sng" dirty="0">
                <a:sym typeface="微软雅黑"/>
                <a:hlinkClick r:id="rId4"/>
              </a:rPr>
              <a:t>Object-Process Methodology:A Holistic Systems Paradigm</a:t>
            </a:r>
            <a:r>
              <a:rPr lang="en-US" sz="1200" i="1" dirty="0">
                <a:sym typeface="微软雅黑"/>
              </a:rPr>
              <a:t>. Springer Mac, LLC.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5" tooltip="Special:BookSources/978-3-540-65471-1"/>
              </a:rPr>
              <a:t>978-3-540-65471-1</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6"/>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7"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8"/>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9"/>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579802" y="6092042"/>
            <a:ext cx="6708824" cy="369332"/>
          </a:xfrm>
          <a:prstGeom prst="rect">
            <a:avLst/>
          </a:prstGeom>
          <a:noFill/>
        </p:spPr>
        <p:txBody>
          <a:bodyPr wrap="non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 Michael Xia</a:t>
            </a:r>
            <a:r>
              <a:rPr kumimoji="1" lang="zh-CN" altLang="en-US" dirty="0">
                <a:solidFill>
                  <a:srgbClr val="000000"/>
                </a:solidFill>
                <a:latin typeface="Microsoft YaHei" panose="020B0503020204020204" pitchFamily="34" charset="-122"/>
                <a:ea typeface="Microsoft YaHei" panose="020B0503020204020204" pitchFamily="34" charset="-122"/>
              </a:rPr>
              <a:t>等人对此文稿所提供的编辑意见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20200" y="254040"/>
            <a:ext cx="11356364" cy="763301"/>
          </a:xfrm>
          <a:prstGeom prst="rect">
            <a:avLst/>
          </a:prstGeom>
          <a:ln w="9525" cap="flat" cmpd="sng">
            <a:noFill/>
            <a:prstDash val="solid"/>
            <a:round/>
            <a:headEnd type="none" w="sm" len="sm"/>
            <a:tailEnd type="none" w="sm" len="sm"/>
          </a:ln>
        </p:spPr>
        <p:txBody>
          <a:bodyPr spcFirstLastPara="1" vert="horz" wrap="square" lIns="121852" tIns="121852" rIns="121852" bIns="121852" rtlCol="0" anchor="t" anchorCtr="0">
            <a:normAutofit/>
          </a:bodyPr>
          <a:lstStyle/>
          <a:p>
            <a:pPr algn="ctr" defTabSz="913944">
              <a:defRPr/>
            </a:pPr>
            <a:r>
              <a:rPr lang="zh-TW" altLang="en-US" sz="2399" dirty="0">
                <a:solidFill>
                  <a:srgbClr val="C00000"/>
                </a:solidFill>
                <a:latin typeface="STXinwei" panose="02010800040101010101" pitchFamily="2" charset="-122"/>
                <a:ea typeface="STXinwei" panose="02010800040101010101" pitchFamily="2" charset="-122"/>
                <a:cs typeface="Arial" charset="0"/>
              </a:rPr>
              <a:t>代数化元语言</a:t>
            </a:r>
            <a:r>
              <a:rPr lang="en-US" altLang="zh-TW" sz="2399" dirty="0">
                <a:solidFill>
                  <a:srgbClr val="C00000"/>
                </a:solidFill>
                <a:latin typeface="STXinwei" panose="02010800040101010101" pitchFamily="2" charset="-122"/>
                <a:ea typeface="STXinwei" panose="02010800040101010101" pitchFamily="2" charset="-122"/>
                <a:cs typeface="Arial" charset="0"/>
              </a:rPr>
              <a:t>(</a:t>
            </a:r>
            <a:r>
              <a:rPr lang="en-US" sz="2399" dirty="0" err="1">
                <a:solidFill>
                  <a:srgbClr val="C00000"/>
                </a:solidFill>
                <a:latin typeface="STXinwei" panose="02010800040101010101" pitchFamily="2" charset="-122"/>
                <a:ea typeface="STXinwei" panose="02010800040101010101" pitchFamily="2" charset="-122"/>
                <a:cs typeface="Arial" charset="0"/>
              </a:rPr>
              <a:t>AoS</a:t>
            </a:r>
            <a:r>
              <a:rPr lang="en-US" sz="2399" dirty="0">
                <a:solidFill>
                  <a:srgbClr val="C00000"/>
                </a:solidFill>
                <a:latin typeface="STXinwei" panose="02010800040101010101" pitchFamily="2" charset="-122"/>
                <a:ea typeface="STXinwei" panose="02010800040101010101" pitchFamily="2" charset="-122"/>
                <a:cs typeface="Arial" charset="0"/>
              </a:rPr>
              <a:t>)</a:t>
            </a:r>
            <a:r>
              <a:rPr lang="zh-TW" altLang="en-US" sz="2399" dirty="0">
                <a:solidFill>
                  <a:srgbClr val="C00000"/>
                </a:solidFill>
                <a:latin typeface="STXinwei" panose="02010800040101010101" pitchFamily="2" charset="-122"/>
                <a:ea typeface="STXinwei" panose="02010800040101010101" pitchFamily="2" charset="-122"/>
                <a:cs typeface="Arial" charset="0"/>
              </a:rPr>
              <a:t>在跨领域认知方法论的贡献</a:t>
            </a:r>
            <a:endParaRPr sz="23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5619" y="3154019"/>
            <a:ext cx="1494351" cy="1494351"/>
          </a:xfrm>
          <a:prstGeom prst="rect">
            <a:avLst/>
          </a:prstGeom>
          <a:noFill/>
          <a:ln>
            <a:noFill/>
          </a:ln>
        </p:spPr>
      </p:pic>
      <p:sp>
        <p:nvSpPr>
          <p:cNvPr id="156" name="Google Shape;156;p31"/>
          <p:cNvSpPr txBox="1"/>
          <p:nvPr/>
        </p:nvSpPr>
        <p:spPr>
          <a:xfrm>
            <a:off x="1005100" y="1017341"/>
            <a:ext cx="259538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199" b="1">
              <a:solidFill>
                <a:srgbClr val="0B5394"/>
              </a:solidFill>
              <a:latin typeface="Lato"/>
              <a:ea typeface="Lato"/>
              <a:cs typeface="Lato"/>
              <a:sym typeface="Lato"/>
            </a:endParaRPr>
          </a:p>
        </p:txBody>
      </p:sp>
      <p:sp>
        <p:nvSpPr>
          <p:cNvPr id="157" name="Google Shape;157;p31"/>
          <p:cNvSpPr txBox="1"/>
          <p:nvPr/>
        </p:nvSpPr>
        <p:spPr>
          <a:xfrm>
            <a:off x="5041724" y="1017341"/>
            <a:ext cx="2039204"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199" b="1">
              <a:solidFill>
                <a:srgbClr val="1C4587"/>
              </a:solidFill>
              <a:latin typeface="Lato"/>
              <a:ea typeface="Lato"/>
              <a:cs typeface="Lato"/>
              <a:sym typeface="Lato"/>
            </a:endParaRPr>
          </a:p>
        </p:txBody>
      </p:sp>
      <p:sp>
        <p:nvSpPr>
          <p:cNvPr id="158" name="Google Shape;158;p31"/>
          <p:cNvSpPr txBox="1"/>
          <p:nvPr/>
        </p:nvSpPr>
        <p:spPr>
          <a:xfrm>
            <a:off x="8640986" y="1017341"/>
            <a:ext cx="251621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199" b="1">
              <a:solidFill>
                <a:srgbClr val="1C4587"/>
              </a:solidFill>
              <a:latin typeface="Lato"/>
              <a:ea typeface="Lato"/>
              <a:cs typeface="Lato"/>
              <a:sym typeface="Lato"/>
            </a:endParaRPr>
          </a:p>
        </p:txBody>
      </p:sp>
      <p:cxnSp>
        <p:nvCxnSpPr>
          <p:cNvPr id="159" name="Google Shape;159;p31"/>
          <p:cNvCxnSpPr/>
          <p:nvPr/>
        </p:nvCxnSpPr>
        <p:spPr>
          <a:xfrm>
            <a:off x="4235006" y="2271236"/>
            <a:ext cx="14395" cy="2314296"/>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0986" y="3100141"/>
            <a:ext cx="2516217" cy="1808319"/>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665" y="3056579"/>
            <a:ext cx="3099296" cy="1807927"/>
          </a:xfrm>
          <a:prstGeom prst="rect">
            <a:avLst/>
          </a:prstGeom>
          <a:noFill/>
          <a:ln>
            <a:noFill/>
          </a:ln>
        </p:spPr>
      </p:pic>
      <p:cxnSp>
        <p:nvCxnSpPr>
          <p:cNvPr id="162" name="Google Shape;162;p31"/>
          <p:cNvCxnSpPr/>
          <p:nvPr/>
        </p:nvCxnSpPr>
        <p:spPr>
          <a:xfrm>
            <a:off x="7873217" y="2229435"/>
            <a:ext cx="14395" cy="2314296"/>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7312" y="1613093"/>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可靠性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492" y="1625696"/>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精确性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1276" y="1628070"/>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zh-CN" altLang="en-TW" sz="3199" dirty="0">
                <a:latin typeface="STXinwei" panose="02010800040101010101" pitchFamily="2" charset="-122"/>
                <a:ea typeface="STXinwei" panose="02010800040101010101" pitchFamily="2" charset="-122"/>
              </a:rPr>
              <a:t>可</a:t>
            </a:r>
            <a:r>
              <a:rPr lang="zh-CN" altLang="en-US" sz="3199" dirty="0">
                <a:latin typeface="STXinwei" panose="02010800040101010101" pitchFamily="2" charset="-122"/>
                <a:ea typeface="STXinwei" panose="02010800040101010101" pitchFamily="2" charset="-122"/>
              </a:rPr>
              <a:t>终止）</a:t>
            </a:r>
            <a:endParaRPr lang="en-TW" sz="31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249402" y="5238524"/>
            <a:ext cx="3638639" cy="954107"/>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351ADC0B-F233-AA49-969E-B0A2B6FC1017}"/>
              </a:ext>
            </a:extLst>
          </p:cNvPr>
          <p:cNvSpPr txBox="1"/>
          <p:nvPr/>
        </p:nvSpPr>
        <p:spPr>
          <a:xfrm>
            <a:off x="8162371" y="5238523"/>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
        <p:nvSpPr>
          <p:cNvPr id="19" name="TextBox 18">
            <a:extLst>
              <a:ext uri="{FF2B5EF4-FFF2-40B4-BE49-F238E27FC236}">
                <a16:creationId xmlns:a16="http://schemas.microsoft.com/office/drawing/2014/main" id="{ADB60623-1919-2E41-A946-CA480038AC94}"/>
              </a:ext>
            </a:extLst>
          </p:cNvPr>
          <p:cNvSpPr txBox="1"/>
          <p:nvPr/>
        </p:nvSpPr>
        <p:spPr>
          <a:xfrm>
            <a:off x="483474" y="5213702"/>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2" name="TextBox 1">
            <a:extLst>
              <a:ext uri="{FF2B5EF4-FFF2-40B4-BE49-F238E27FC236}">
                <a16:creationId xmlns:a16="http://schemas.microsoft.com/office/drawing/2014/main" id="{5892FAAF-8BA2-AF41-9406-6BD4916FA8DA}"/>
              </a:ext>
            </a:extLst>
          </p:cNvPr>
          <p:cNvSpPr txBox="1"/>
          <p:nvPr/>
        </p:nvSpPr>
        <p:spPr>
          <a:xfrm>
            <a:off x="797520" y="2413656"/>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49868" y="2533359"/>
            <a:ext cx="3918149" cy="523220"/>
          </a:xfrm>
          <a:prstGeom prst="rect">
            <a:avLst/>
          </a:prstGeom>
          <a:noFill/>
        </p:spPr>
        <p:txBody>
          <a:bodyPr wrap="square" rtlCol="0">
            <a:spAutoFit/>
          </a:bodyPr>
          <a:lstStyle/>
          <a:p>
            <a:pPr algn="ctr"/>
            <a:r>
              <a:rPr lang="en-TW" sz="1400" dirty="0">
                <a:latin typeface="STXinwei" panose="02010800040101010101" pitchFamily="2" charset="-122"/>
                <a:ea typeface="STXinwei" panose="02010800040101010101" pitchFamily="2" charset="-122"/>
              </a:rPr>
              <a:t>决策程序能根据现有运算资源</a:t>
            </a:r>
            <a:r>
              <a:rPr lang="zh-CN" altLang="en-US" sz="1400" dirty="0">
                <a:latin typeface="STXinwei" panose="02010800040101010101" pitchFamily="2" charset="-122"/>
                <a:ea typeface="STXinwei" panose="02010800040101010101" pitchFamily="2" charset="-122"/>
              </a:rPr>
              <a:t>，保证在有限运行时间和空间内得到决策结果。</a:t>
            </a:r>
            <a:endParaRPr lang="en-US" sz="1400" dirty="0">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0625AD22-10BE-D44B-9649-47AC81A1308D}"/>
              </a:ext>
            </a:extLst>
          </p:cNvPr>
          <p:cNvSpPr txBox="1"/>
          <p:nvPr/>
        </p:nvSpPr>
        <p:spPr>
          <a:xfrm>
            <a:off x="4284214" y="2476840"/>
            <a:ext cx="3616620" cy="523220"/>
          </a:xfrm>
          <a:prstGeom prst="rect">
            <a:avLst/>
          </a:prstGeom>
          <a:noFill/>
        </p:spPr>
        <p:txBody>
          <a:bodyPr wrap="square" rtlCol="0">
            <a:spAutoFit/>
          </a:bodyPr>
          <a:lstStyle/>
          <a:p>
            <a:pPr algn="ctr"/>
            <a:r>
              <a:rPr lang="en-US" sz="1400" dirty="0" err="1">
                <a:latin typeface="STXinwei" panose="02010800040101010101" pitchFamily="2" charset="-122"/>
                <a:ea typeface="STXinwei" panose="02010800040101010101" pitchFamily="2" charset="-122"/>
              </a:rPr>
              <a:t>语义的精准性</a:t>
            </a:r>
            <a:r>
              <a:rPr lang="zh-CN" altLang="en-US" sz="1400" dirty="0">
                <a:latin typeface="STXinwei" panose="02010800040101010101" pitchFamily="2" charset="-122"/>
                <a:ea typeface="STXinwei" panose="02010800040101010101" pitchFamily="2" charset="-122"/>
              </a:rPr>
              <a:t>决定假阴性或假阳性判断谬误是否出现。</a:t>
            </a:r>
            <a:endParaRPr lang="en-US" sz="1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514228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750864"/>
            <a:ext cx="6643665" cy="1832576"/>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hlinkClick r:id="rId6"/>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hlinkClick r:id="rId8"/>
            <a:extLst>
              <a:ext uri="{FF2B5EF4-FFF2-40B4-BE49-F238E27FC236}">
                <a16:creationId xmlns:a16="http://schemas.microsoft.com/office/drawing/2014/main" id="{8744C562-D3E5-C846-9E3E-ED4268D346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hlinkClick r:id="rId12"/>
            <a:extLst>
              <a:ext uri="{FF2B5EF4-FFF2-40B4-BE49-F238E27FC236}">
                <a16:creationId xmlns:a16="http://schemas.microsoft.com/office/drawing/2014/main" id="{E4D6F2A9-D552-6240-AD46-C2072166F3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
            <a:hlinkClick r:id="rId15"/>
            <a:extLst>
              <a:ext uri="{FF2B5EF4-FFF2-40B4-BE49-F238E27FC236}">
                <a16:creationId xmlns:a16="http://schemas.microsoft.com/office/drawing/2014/main" id="{5377A4D8-D423-294E-A526-85A037BBA6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1786" y="2560919"/>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33965</TotalTime>
  <Words>4823</Words>
  <Application>Microsoft Macintosh PowerPoint</Application>
  <PresentationFormat>Custom</PresentationFormat>
  <Paragraphs>746</Paragraphs>
  <Slides>45</Slides>
  <Notes>18</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45</vt:i4>
      </vt:variant>
    </vt:vector>
  </HeadingPairs>
  <TitlesOfParts>
    <vt:vector size="78" baseType="lpstr">
      <vt:lpstr>.AppleSystemUIFont</vt:lpstr>
      <vt:lpstr>FrutigerNext LT Bold</vt:lpstr>
      <vt:lpstr>FrutigerNext LT Light</vt:lpstr>
      <vt:lpstr>FrutigerNext LT Medium</vt:lpstr>
      <vt:lpstr>FrutigerNext LT Regular</vt:lpstr>
      <vt:lpstr>微软雅黑</vt:lpstr>
      <vt:lpstr>微软雅黑</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散落在各类计算模型中的决策论证方法 (Models of Computation)</vt:lpstr>
      <vt:lpstr>巴比塔（登天塔）的诅咒： 失去通用语言的系统建构者</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PowerPoint Presentation</vt:lpstr>
      <vt:lpstr>PowerPoint Presentation</vt:lpstr>
      <vt:lpstr>“Named” Property Domain Specification： 键值域的代数化运算规则</vt:lpstr>
      <vt:lpstr>基于箭头(关系)与标签（命名空间）的运算方法</vt:lpstr>
      <vt:lpstr>函数与多项式的代数化运算均可根据箭头的追踪完成</vt:lpstr>
      <vt:lpstr>系统代数方法论：运用代数法则，在语义空间保证集成多种领域信息的封闭性</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比较系统模型优劣的充分与必要条件 (Patrick &amp; Radhia Cousot的核心主张)</vt:lpstr>
      <vt:lpstr>所有的数据类型均为偏序集 （偏序集由有向关系所构成）</vt:lpstr>
      <vt:lpstr>以光速为限的决策影响力边界</vt:lpstr>
      <vt:lpstr>万用的可执行语言：偏序集（格）的代数封闭性</vt:lpstr>
      <vt:lpstr>形式化系统设计方法的产业化工具与应用</vt:lpstr>
      <vt:lpstr>辩证系统正确性的形式化表述</vt:lpstr>
      <vt:lpstr>何谓系统代数？</vt:lpstr>
      <vt:lpstr>系统建模是一个模型空间搜寻过程 （fixed point semantic formalize model interpolation）</vt:lpstr>
      <vt:lpstr>可表函子：将多领域数据类型对应于命名空间的函数 wikipedia: Representable Functor</vt:lpstr>
      <vt:lpstr>跨领域的偏序集表达形式</vt:lpstr>
      <vt:lpstr>代数元语言（AoS）和DevOps的结合</vt:lpstr>
      <vt:lpstr>从项目管理到物联网系统运营监控的有序数据空间</vt:lpstr>
      <vt:lpstr>PowerPoint Presentation</vt:lpstr>
      <vt:lpstr>PowerPoint Presentation</vt:lpstr>
      <vt:lpstr>系统代数(AoS)</vt:lpstr>
      <vt:lpstr>系统设计的复杂性挑战 (超越以下三者之间的纠缠怪圈)</vt:lpstr>
      <vt:lpstr>系统代数AoS的应用案例：</vt:lpstr>
      <vt:lpstr>系统代数（AoS）的研究成果： （代数化表述并论证局部系统与系统整体的决策关系）</vt:lpstr>
      <vt:lpstr>下一步： 根据AoS的思路、开发可规模化部署的可编程知识容器(P3KC)</vt:lpstr>
      <vt:lpstr>参考文献</vt:lpstr>
      <vt:lpstr>向华为的建议</vt:lpstr>
      <vt:lpstr>向华为在印尼发展的建议</vt:lpstr>
      <vt:lpstr>PowerPoint Presentation</vt:lpstr>
      <vt:lpstr>代数化元语言(AoS)在跨领域认知方法论的贡献</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3342</cp:revision>
  <dcterms:created xsi:type="dcterms:W3CDTF">2019-11-04T08:46:32Z</dcterms:created>
  <dcterms:modified xsi:type="dcterms:W3CDTF">2021-10-31T10:32:53Z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